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5"/>
  </p:notesMasterIdLst>
  <p:handoutMasterIdLst>
    <p:handoutMasterId r:id="rId46"/>
  </p:handoutMasterIdLst>
  <p:sldIdLst>
    <p:sldId id="258" r:id="rId2"/>
    <p:sldId id="291" r:id="rId3"/>
    <p:sldId id="292" r:id="rId4"/>
    <p:sldId id="293" r:id="rId5"/>
    <p:sldId id="295" r:id="rId6"/>
    <p:sldId id="297" r:id="rId7"/>
    <p:sldId id="298" r:id="rId8"/>
    <p:sldId id="299" r:id="rId9"/>
    <p:sldId id="300" r:id="rId10"/>
    <p:sldId id="301" r:id="rId11"/>
    <p:sldId id="302" r:id="rId12"/>
    <p:sldId id="303" r:id="rId13"/>
    <p:sldId id="304" r:id="rId14"/>
    <p:sldId id="306" r:id="rId15"/>
    <p:sldId id="307" r:id="rId16"/>
    <p:sldId id="308" r:id="rId17"/>
    <p:sldId id="309" r:id="rId18"/>
    <p:sldId id="310" r:id="rId19"/>
    <p:sldId id="329" r:id="rId20"/>
    <p:sldId id="332" r:id="rId21"/>
    <p:sldId id="330" r:id="rId22"/>
    <p:sldId id="333" r:id="rId23"/>
    <p:sldId id="334" r:id="rId24"/>
    <p:sldId id="337" r:id="rId25"/>
    <p:sldId id="335" r:id="rId26"/>
    <p:sldId id="311" r:id="rId27"/>
    <p:sldId id="312" r:id="rId28"/>
    <p:sldId id="313" r:id="rId29"/>
    <p:sldId id="314" r:id="rId30"/>
    <p:sldId id="315" r:id="rId31"/>
    <p:sldId id="316" r:id="rId32"/>
    <p:sldId id="317" r:id="rId33"/>
    <p:sldId id="318" r:id="rId34"/>
    <p:sldId id="319" r:id="rId35"/>
    <p:sldId id="320" r:id="rId36"/>
    <p:sldId id="321" r:id="rId37"/>
    <p:sldId id="322" r:id="rId38"/>
    <p:sldId id="323" r:id="rId39"/>
    <p:sldId id="324" r:id="rId40"/>
    <p:sldId id="325" r:id="rId41"/>
    <p:sldId id="326" r:id="rId42"/>
    <p:sldId id="327" r:id="rId43"/>
    <p:sldId id="270" r:id="rId44"/>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1A"/>
    <a:srgbClr val="FF0000"/>
    <a:srgbClr val="FF9933"/>
    <a:srgbClr val="04DFF6"/>
    <a:srgbClr val="03ABBF"/>
    <a:srgbClr val="03B3C5"/>
    <a:srgbClr val="3EEAFC"/>
    <a:srgbClr val="6FEF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57"/>
    <p:restoredTop sz="94660"/>
  </p:normalViewPr>
  <p:slideViewPr>
    <p:cSldViewPr snapToGrid="0" showGuides="1">
      <p:cViewPr varScale="1">
        <p:scale>
          <a:sx n="78" d="100"/>
          <a:sy n="78" d="100"/>
        </p:scale>
        <p:origin x="931" y="72"/>
      </p:cViewPr>
      <p:guideLst>
        <p:guide orient="horz" pos="2160"/>
        <p:guide pos="3840"/>
      </p:guideLst>
    </p:cSldViewPr>
  </p:slideViewPr>
  <p:notesTextViewPr>
    <p:cViewPr>
      <p:scale>
        <a:sx n="1" d="1"/>
        <a:sy n="1" d="1"/>
      </p:scale>
      <p:origin x="0" y="0"/>
    </p:cViewPr>
  </p:notesTextViewPr>
  <p:sorterViewPr showFormatting="0">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0F9B84EA-7D68-4D60-9CB1-D50884785D1C}" type="datetimeFigureOut">
              <a:rPr lang="zh-CN" altLang="en-US" strike="noStrike" noProof="1" smtClean="0">
                <a:latin typeface="Calibri" panose="020F0502020204030204" pitchFamily="34" charset="0"/>
                <a:ea typeface="SimSun" panose="02010600030101010101" pitchFamily="2" charset="-122"/>
                <a:cs typeface="+mn-cs"/>
              </a:rPr>
              <a:t>2024/9/23</a:t>
            </a:fld>
            <a:endParaRPr lang="zh-CN" altLang="en-US" strike="noStrike" noProof="1"/>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8D4E0FC9-F1F8-4FAE-9988-3BA365CFD46F}" type="slidenum">
              <a:rPr lang="zh-CN" altLang="en-US" strike="noStrike" noProof="1" smtClean="0">
                <a:latin typeface="Calibri" panose="020F0502020204030204" pitchFamily="34" charset="0"/>
                <a:ea typeface="SimSun" panose="02010600030101010101" pitchFamily="2" charset="-122"/>
                <a:cs typeface="+mn-cs"/>
              </a:rPr>
              <a:t>‹#›</a:t>
            </a:fld>
            <a:endParaRPr lang="zh-CN" altLang="en-US" strike="noStrike" noProof="1"/>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D2A48B96-639E-45A3-A0BA-2464DFDB1FAA}" type="datetimeFigureOut">
              <a:rPr lang="zh-CN" altLang="en-US" strike="noStrike" noProof="1" smtClean="0">
                <a:latin typeface="Calibri" panose="020F0502020204030204" pitchFamily="34" charset="0"/>
                <a:ea typeface="SimSun" panose="02010600030101010101" pitchFamily="2" charset="-122"/>
                <a:cs typeface="+mn-cs"/>
              </a:rPr>
              <a:t>2024/9/23</a:t>
            </a:fld>
            <a:endParaRPr lang="zh-CN" altLang="en-US" strike="noStrike" noProof="1"/>
          </a:p>
        </p:txBody>
      </p:sp>
      <p:sp>
        <p:nvSpPr>
          <p:cNvPr id="3076"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strike="noStrike" noProof="0">
                <a:ln>
                  <a:noFill/>
                </a:ln>
                <a:effectLst/>
                <a:uLnTx/>
                <a:uFillTx/>
                <a:sym typeface="+mn-ea"/>
              </a:rPr>
              <a:t>Click to edit Master text style</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defRPr/>
            </a:pPr>
            <a:r>
              <a:rPr lang="zh-CN" altLang="en-US" sz="1200" strike="noStrike" noProof="0">
                <a:ln>
                  <a:noFill/>
                </a:ln>
                <a:effectLst/>
                <a:uLnTx/>
                <a:uFillTx/>
                <a:sym typeface="+mn-ea"/>
              </a:rPr>
              <a:t>Second level</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914400" marR="0" lvl="2" indent="0" algn="l" defTabSz="914400" rtl="0" eaLnBrk="1" fontAlgn="auto" latinLnBrk="0" hangingPunct="1">
              <a:lnSpc>
                <a:spcPct val="100000"/>
              </a:lnSpc>
              <a:spcBef>
                <a:spcPts val="0"/>
              </a:spcBef>
              <a:spcAft>
                <a:spcPts val="0"/>
              </a:spcAft>
              <a:buClrTx/>
              <a:buSzTx/>
              <a:buFontTx/>
              <a:buNone/>
              <a:defRPr/>
            </a:pPr>
            <a:r>
              <a:rPr lang="zh-CN" altLang="en-US" sz="1200" strike="noStrike" noProof="0">
                <a:ln>
                  <a:noFill/>
                </a:ln>
                <a:effectLst/>
                <a:uLnTx/>
                <a:uFillTx/>
                <a:sym typeface="+mn-ea"/>
              </a:rPr>
              <a:t>Third level</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371600" marR="0" lvl="3" indent="0" algn="l" defTabSz="914400" rtl="0" eaLnBrk="1" fontAlgn="auto" latinLnBrk="0" hangingPunct="1">
              <a:lnSpc>
                <a:spcPct val="100000"/>
              </a:lnSpc>
              <a:spcBef>
                <a:spcPts val="0"/>
              </a:spcBef>
              <a:spcAft>
                <a:spcPts val="0"/>
              </a:spcAft>
              <a:buClrTx/>
              <a:buSzTx/>
              <a:buFontTx/>
              <a:buNone/>
              <a:defRPr/>
            </a:pPr>
            <a:r>
              <a:rPr lang="zh-CN" altLang="en-US" sz="1200" strike="noStrike" noProof="0">
                <a:ln>
                  <a:noFill/>
                </a:ln>
                <a:effectLst/>
                <a:uLnTx/>
                <a:uFillTx/>
                <a:sym typeface="+mn-ea"/>
              </a:rPr>
              <a:t>Fourth level</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828800" marR="0" lvl="4" indent="0" algn="l" defTabSz="914400" rtl="0" eaLnBrk="1" fontAlgn="auto" latinLnBrk="0" hangingPunct="1">
              <a:lnSpc>
                <a:spcPct val="100000"/>
              </a:lnSpc>
              <a:spcBef>
                <a:spcPts val="0"/>
              </a:spcBef>
              <a:spcAft>
                <a:spcPts val="0"/>
              </a:spcAft>
              <a:buClrTx/>
              <a:buSzTx/>
              <a:buFontTx/>
              <a:buNone/>
              <a:defRPr/>
            </a:pPr>
            <a:r>
              <a:rPr lang="zh-CN" altLang="en-US" sz="1200" strike="noStrike" noProof="0">
                <a:ln>
                  <a:noFill/>
                </a:ln>
                <a:effectLst/>
                <a:uLnTx/>
                <a:uFillTx/>
                <a:sym typeface="+mn-ea"/>
              </a:rPr>
              <a:t>Fifth level</a:t>
            </a:r>
            <a:endParaRPr lang="zh-CN" altLang="en-US" strike="noStrike" noProof="1"/>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A6837353-30EB-4A48-80EB-173D804AEFBD}" type="slidenum">
              <a:rPr lang="zh-CN" altLang="en-US" strike="noStrike" noProof="1" smtClean="0">
                <a:latin typeface="Calibri" panose="020F0502020204030204" pitchFamily="34" charset="0"/>
                <a:ea typeface="SimSun" panose="02010600030101010101" pitchFamily="2" charset="-122"/>
                <a:cs typeface="+mn-cs"/>
              </a:rPr>
              <a:t>‹#›</a:t>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3"/>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2051" name="Rectangle 3"/>
          <p:cNvSpPr>
            <a:spLocks noGrp="1" noChangeArrowheads="1"/>
          </p:cNvSpPr>
          <p:nvPr>
            <p:ph type="ctrTitle"/>
          </p:nvPr>
        </p:nvSpPr>
        <p:spPr>
          <a:xfrm>
            <a:off x="624417" y="3717925"/>
            <a:ext cx="10943167" cy="1082675"/>
          </a:xfrm>
        </p:spPr>
        <p:txBody>
          <a:bodyPr/>
          <a:lstStyle>
            <a:lvl1pPr algn="r">
              <a:defRPr/>
            </a:lvl1pPr>
          </a:lstStyle>
          <a:p>
            <a:pPr lvl="0"/>
            <a:r>
              <a:rPr lang="en-US" altLang="zh-CN" noProof="0"/>
              <a:t>Click to edit Master title style</a:t>
            </a:r>
          </a:p>
        </p:txBody>
      </p:sp>
      <p:sp>
        <p:nvSpPr>
          <p:cNvPr id="2052" name="Rectangle 4"/>
          <p:cNvSpPr>
            <a:spLocks noGrp="1" noChangeArrowheads="1"/>
          </p:cNvSpPr>
          <p:nvPr>
            <p:ph type="subTitle" idx="1"/>
          </p:nvPr>
        </p:nvSpPr>
        <p:spPr>
          <a:xfrm>
            <a:off x="626533" y="4940300"/>
            <a:ext cx="10949517" cy="981075"/>
          </a:xfrm>
        </p:spPr>
        <p:txBody>
          <a:bodyPr/>
          <a:lstStyle>
            <a:lvl1pPr marL="0" indent="0" algn="r">
              <a:buFontTx/>
              <a:buNone/>
              <a:defRPr/>
            </a:lvl1pPr>
          </a:lstStyle>
          <a:p>
            <a:pPr lvl="0"/>
            <a:r>
              <a:rPr lang="en-US" altLang="zh-CN" noProof="0"/>
              <a:t>Click to edit Master subtitle style</a:t>
            </a:r>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lvl="0" eaLnBrk="1" fontAlgn="base" hangingPunct="1"/>
            <a:fld id="{9A0DB2DC-4C9A-4742-B13C-FB6460FD3503}" type="slidenum">
              <a:rPr lang="zh-CN" altLang="en-US" strike="noStrike" noProof="1" dirty="0">
                <a:latin typeface="Calibri" panose="020F0502020204030204" pitchFamily="34" charset="0"/>
                <a:ea typeface="SimSun" panose="02010600030101010101" pitchFamily="2" charset="-122"/>
                <a:cs typeface="+mn-cs"/>
              </a:rPr>
              <a:t>‹#›</a:t>
            </a:fld>
            <a:endParaRPr lang="zh-CN" altLang="en-US" strike="noStrike" noProof="1">
              <a:latin typeface="Calibri" panose="020F0502020204030204" pitchFamily="34" charset="0"/>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9C4527FD-C22F-4528-B2BB-24ACAEFD76BE}"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9C4527FD-C22F-4528-B2BB-24ACAEFD76BE}"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9C4527FD-C22F-4528-B2BB-24ACAEFD76BE}"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9C4527FD-C22F-4528-B2BB-24ACAEFD76BE}"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174750"/>
            <a:ext cx="53848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174750"/>
            <a:ext cx="53848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9C4527FD-C22F-4528-B2BB-24ACAEFD76BE}"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7"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9C4527FD-C22F-4528-B2BB-24ACAEFD76BE}"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9C4527FD-C22F-4528-B2BB-24ACAEFD76BE}"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Calibri" panose="020F0502020204030204" pitchFamily="34" charset="0"/>
                <a:ea typeface="SimSun" panose="02010600030101010101" pitchFamily="2" charset="-122"/>
                <a:cs typeface="+mn-cs"/>
              </a:rPr>
              <a:t>‹#›</a:t>
            </a:fld>
            <a:endParaRPr lang="zh-CN" altLang="en-US" strike="noStrike" noProof="1">
              <a:latin typeface="Calibri" panose="020F0502020204030204" pitchFamily="34" charset="0"/>
            </a:endParaRPr>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9C4527FD-C22F-4528-B2BB-24ACAEFD76BE}"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9C4527FD-C22F-4528-B2BB-24ACAEFD76BE}"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t>‹#›</a:t>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0"/>
          <p:cNvPicPr>
            <a:picLocks noChangeAspect="1"/>
          </p:cNvPicPr>
          <p:nvPr/>
        </p:nvPicPr>
        <p:blipFill>
          <a:blip r:embed="rId13"/>
          <a:stretch>
            <a:fillRect/>
          </a:stretch>
        </p:blipFill>
        <p:spPr>
          <a:xfrm>
            <a:off x="0" y="0"/>
            <a:ext cx="12192000"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lstStyle/>
          <a:p>
            <a:pPr lvl="0"/>
            <a:r>
              <a:rPr lang="en-US" altLang="zh-CN" dirty="0"/>
              <a:t>Click to edit Master title style</a:t>
            </a:r>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pPr lvl="0" eaLnBrk="1" fontAlgn="base" hangingPunct="1"/>
            <a:fld id="{9A0DB2DC-4C9A-4742-B13C-FB6460FD3503}" type="slidenum">
              <a:rPr lang="zh-CN" altLang="en-US" strike="noStrike" noProof="1" dirty="0">
                <a:latin typeface="Calibri" panose="020F0502020204030204" pitchFamily="34" charset="0"/>
                <a:ea typeface="SimSun" panose="02010600030101010101" pitchFamily="2" charset="-122"/>
                <a:cs typeface="+mn-cs"/>
              </a:rPr>
              <a:t>‹#›</a:t>
            </a:fld>
            <a:endParaRPr lang="zh-CN" altLang="en-US" strike="noStrike" noProof="1">
              <a:latin typeface="Calibri" panose="020F0502020204030204" pitchFamily="34" charset="0"/>
            </a:endParaRPr>
          </a:p>
        </p:txBody>
      </p:sp>
      <p:pic>
        <p:nvPicPr>
          <p:cNvPr id="2" name="图片 6"/>
          <p:cNvPicPr>
            <a:picLocks noChangeAspect="1"/>
          </p:cNvPicPr>
          <p:nvPr userDrawn="1"/>
        </p:nvPicPr>
        <p:blipFill>
          <a:blip r:embed="rId14"/>
          <a:stretch>
            <a:fillRect/>
          </a:stretch>
        </p:blipFill>
        <p:spPr>
          <a:xfrm>
            <a:off x="0" y="0"/>
            <a:ext cx="12192000" cy="6858000"/>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8.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39.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4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0">
              <a:srgbClr val="F7FAFD">
                <a:alpha val="100000"/>
              </a:srgbClr>
            </a:gs>
            <a:gs pos="74001">
              <a:srgbClr val="B5D2EC">
                <a:alpha val="100000"/>
              </a:srgbClr>
            </a:gs>
            <a:gs pos="83000">
              <a:srgbClr val="B5D2EC">
                <a:alpha val="100000"/>
              </a:srgbClr>
            </a:gs>
            <a:gs pos="100000">
              <a:srgbClr val="CEE1F2">
                <a:alpha val="100000"/>
              </a:srgbClr>
            </a:gs>
          </a:gsLst>
          <a:lin ang="5400000" scaled="1"/>
          <a:tileRect/>
        </a:gradFill>
        <a:effectLst/>
      </p:bgPr>
    </p:bg>
    <p:spTree>
      <p:nvGrpSpPr>
        <p:cNvPr id="1" name=""/>
        <p:cNvGrpSpPr/>
        <p:nvPr/>
      </p:nvGrpSpPr>
      <p:grpSpPr>
        <a:xfrm>
          <a:off x="0" y="0"/>
          <a:ext cx="0" cy="0"/>
          <a:chOff x="0" y="0"/>
          <a:chExt cx="0" cy="0"/>
        </a:xfrm>
      </p:grpSpPr>
      <p:pic>
        <p:nvPicPr>
          <p:cNvPr id="4098" name="图片 14"/>
          <p:cNvPicPr>
            <a:picLocks noChangeAspect="1"/>
          </p:cNvPicPr>
          <p:nvPr/>
        </p:nvPicPr>
        <p:blipFill>
          <a:blip r:embed="rId2"/>
          <a:stretch>
            <a:fillRect/>
          </a:stretch>
        </p:blipFill>
        <p:spPr>
          <a:xfrm>
            <a:off x="0" y="0"/>
            <a:ext cx="12192000" cy="6858000"/>
          </a:xfrm>
          <a:prstGeom prst="rect">
            <a:avLst/>
          </a:prstGeom>
          <a:noFill/>
          <a:ln w="9525">
            <a:noFill/>
          </a:ln>
        </p:spPr>
      </p:pic>
      <p:sp>
        <p:nvSpPr>
          <p:cNvPr id="8" name="文本框 7"/>
          <p:cNvSpPr txBox="1"/>
          <p:nvPr/>
        </p:nvSpPr>
        <p:spPr>
          <a:xfrm>
            <a:off x="3324859" y="554317"/>
            <a:ext cx="5542280" cy="937260"/>
          </a:xfrm>
          <a:prstGeom prst="rect">
            <a:avLst/>
          </a:prstGeom>
          <a:noFill/>
        </p:spPr>
        <p:txBody>
          <a:bodyPr wrap="none">
            <a:spAutoFit/>
          </a:bodyPr>
          <a:lstStyle>
            <a:defPPr>
              <a:defRPr lang="zh-CN"/>
            </a:defPPr>
            <a:lvl1pPr algn="ctr" eaLnBrk="1" fontAlgn="auto" hangingPunct="1">
              <a:spcBef>
                <a:spcPts val="0"/>
              </a:spcBef>
              <a:spcAft>
                <a:spcPts val="0"/>
              </a:spcAft>
              <a:defRPr sz="6600">
                <a:gradFill>
                  <a:gsLst>
                    <a:gs pos="100000">
                      <a:srgbClr val="FF0000"/>
                    </a:gs>
                    <a:gs pos="0">
                      <a:srgbClr val="FF9933"/>
                    </a:gs>
                  </a:gsLst>
                  <a:lin ang="5400000" scaled="1"/>
                </a:gradFill>
                <a:effectLst>
                  <a:outerShdw blurRad="50800" dist="127000" dir="5400000" algn="t" rotWithShape="0">
                    <a:prstClr val="black">
                      <a:alpha val="40000"/>
                    </a:prstClr>
                  </a:outerShdw>
                </a:effectLst>
                <a:latin typeface="Arial" panose="020B0604020202020204" pitchFamily="34" charset="0"/>
                <a:ea typeface="张海山锐线体2.0" pitchFamily="2"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altLang="zh-CN" sz="5500" b="0" i="0" u="none" strike="noStrike" kern="1200" cap="none" spc="0" normalizeH="0" baseline="0" noProof="0" dirty="0">
                <a:ln>
                  <a:noFill/>
                </a:ln>
                <a:gradFill>
                  <a:gsLst>
                    <a:gs pos="100000">
                      <a:srgbClr val="FF0000"/>
                    </a:gs>
                    <a:gs pos="0">
                      <a:srgbClr val="FF9933"/>
                    </a:gs>
                  </a:gsLst>
                  <a:lin ang="5400000" scaled="1"/>
                </a:gradFill>
                <a:effectLst>
                  <a:outerShdw blurRad="50800" dist="127000" dir="5400000" algn="t" rotWithShape="0">
                    <a:prstClr val="black">
                      <a:alpha val="40000"/>
                    </a:prstClr>
                  </a:outerShdw>
                </a:effectLst>
                <a:uLnTx/>
                <a:uFillTx/>
                <a:latin typeface="Arial" panose="020B0604020202020204" pitchFamily="34" charset="0"/>
                <a:ea typeface="张海山锐线体2.0" pitchFamily="2" charset="-122"/>
                <a:cs typeface="Arial" panose="020B0604020202020204" pitchFamily="34" charset="0"/>
                <a:sym typeface="+mn-ea"/>
              </a:rPr>
              <a:t>Capstone Project</a:t>
            </a:r>
          </a:p>
        </p:txBody>
      </p:sp>
      <p:sp>
        <p:nvSpPr>
          <p:cNvPr id="10" name="文本框 9"/>
          <p:cNvSpPr txBox="1"/>
          <p:nvPr/>
        </p:nvSpPr>
        <p:spPr>
          <a:xfrm>
            <a:off x="1905000" y="1569085"/>
            <a:ext cx="8381365" cy="1158240"/>
          </a:xfrm>
          <a:prstGeom prst="rect">
            <a:avLst/>
          </a:prstGeom>
          <a:noFill/>
        </p:spPr>
        <p:txBody>
          <a:bodyPr wrap="none">
            <a:noAutofit/>
          </a:bodyPr>
          <a:lstStyle>
            <a:defPPr>
              <a:defRPr lang="zh-CN"/>
            </a:defPPr>
            <a:lvl1pPr eaLnBrk="1" fontAlgn="auto" hangingPunct="1">
              <a:spcBef>
                <a:spcPts val="0"/>
              </a:spcBef>
              <a:spcAft>
                <a:spcPts val="0"/>
              </a:spcAft>
              <a:defRPr sz="6600">
                <a:gradFill>
                  <a:gsLst>
                    <a:gs pos="100000">
                      <a:srgbClr val="FF0000"/>
                    </a:gs>
                    <a:gs pos="0">
                      <a:srgbClr val="FF9933"/>
                    </a:gs>
                  </a:gsLst>
                  <a:lin ang="5400000" scaled="1"/>
                </a:gradFill>
                <a:effectLst>
                  <a:outerShdw blurRad="50800" dist="127000" dir="5400000" algn="t" rotWithShape="0">
                    <a:prstClr val="black">
                      <a:alpha val="40000"/>
                    </a:prstClr>
                  </a:outerShdw>
                </a:effectLst>
                <a:latin typeface="Arial" panose="020B0604020202020204" pitchFamily="34" charset="0"/>
                <a:ea typeface="张海山锐线体2.0" pitchFamily="2"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altLang="zh-CN" sz="4800" b="0" i="0" u="none" strike="noStrike" kern="1200" cap="none" spc="0" normalizeH="0" baseline="0" noProof="0" dirty="0">
                <a:ln>
                  <a:noFill/>
                </a:ln>
                <a:gradFill>
                  <a:gsLst>
                    <a:gs pos="100000">
                      <a:srgbClr val="FF0000"/>
                    </a:gs>
                    <a:gs pos="0">
                      <a:srgbClr val="FF9933"/>
                    </a:gs>
                  </a:gsLst>
                  <a:lin ang="5400000" scaled="1"/>
                </a:gradFill>
                <a:effectLst>
                  <a:outerShdw blurRad="50800" dist="127000" dir="5400000" algn="t" rotWithShape="0">
                    <a:prstClr val="black">
                      <a:alpha val="40000"/>
                    </a:prstClr>
                  </a:outerShdw>
                </a:effectLst>
                <a:uLnTx/>
                <a:uFillTx/>
                <a:latin typeface="Arial" panose="020B0604020202020204" pitchFamily="34" charset="0"/>
                <a:ea typeface="张海山锐线体2.0" pitchFamily="2" charset="-122"/>
                <a:cs typeface="Arial" panose="020B0604020202020204" pitchFamily="34" charset="0"/>
                <a:sym typeface="+mn-ea"/>
              </a:rPr>
              <a:t>Movie Rental Analysis</a:t>
            </a:r>
          </a:p>
        </p:txBody>
      </p:sp>
      <p:sp>
        <p:nvSpPr>
          <p:cNvPr id="2" name="Text Box 1"/>
          <p:cNvSpPr txBox="1"/>
          <p:nvPr/>
        </p:nvSpPr>
        <p:spPr>
          <a:xfrm>
            <a:off x="3143250" y="5210175"/>
            <a:ext cx="5905500" cy="521970"/>
          </a:xfrm>
          <a:prstGeom prst="rect">
            <a:avLst/>
          </a:prstGeom>
          <a:noFill/>
        </p:spPr>
        <p:txBody>
          <a:bodyPr wrap="square" rtlCol="0">
            <a:spAutoFit/>
          </a:bodyPr>
          <a:lstStyle/>
          <a:p>
            <a:r>
              <a:rPr lang="en-IN" altLang="zh-CN" sz="2800" noProof="0" dirty="0">
                <a:ln>
                  <a:noFill/>
                </a:ln>
                <a:gradFill>
                  <a:gsLst>
                    <a:gs pos="100000">
                      <a:srgbClr val="FF0000"/>
                    </a:gs>
                    <a:gs pos="0">
                      <a:srgbClr val="FF9933"/>
                    </a:gs>
                  </a:gsLst>
                  <a:lin ang="5400000" scaled="1"/>
                </a:gradFill>
                <a:effectLst>
                  <a:outerShdw blurRad="50800" dist="127000" dir="5400000" algn="t" rotWithShape="0">
                    <a:prstClr val="black">
                      <a:alpha val="40000"/>
                    </a:prstClr>
                  </a:outerShdw>
                </a:effectLst>
                <a:uLnTx/>
                <a:uFillTx/>
                <a:latin typeface="Arial" panose="020B0604020202020204" pitchFamily="34" charset="0"/>
                <a:ea typeface="张海山锐线体2.0" pitchFamily="2" charset="-122"/>
                <a:cs typeface="Arial" panose="020B0604020202020204" pitchFamily="34" charset="0"/>
                <a:sym typeface="+mn-ea"/>
              </a:rPr>
              <a:t>Presented By:- Monisha Goswami</a:t>
            </a:r>
            <a:endParaRPr lang="en-IN" altLang="en-US" sz="28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3" name="Rounded Rectangle 2"/>
          <p:cNvSpPr/>
          <p:nvPr/>
        </p:nvSpPr>
        <p:spPr>
          <a:xfrm>
            <a:off x="5601335" y="356870"/>
            <a:ext cx="6348730" cy="946150"/>
          </a:xfrm>
          <a:prstGeom prst="round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dirty="0">
                <a:ln>
                  <a:noFill/>
                </a:ln>
                <a:solidFill>
                  <a:schemeClr val="tx1"/>
                </a:solidFill>
                <a:effectLst/>
                <a:latin typeface="Arial Rounded MT Bold" panose="020F0704030504030204" charset="0"/>
                <a:ea typeface="SimSun" panose="02010600030101010101" pitchFamily="2" charset="-122"/>
                <a:cs typeface="Arial Rounded MT Bold" panose="020F0704030504030204" charset="0"/>
              </a:rPr>
              <a:t>How does the rental revenue vary by country?</a:t>
            </a:r>
          </a:p>
        </p:txBody>
      </p:sp>
      <p:sp>
        <p:nvSpPr>
          <p:cNvPr id="2" name="Rounded Rectangle 1"/>
          <p:cNvSpPr/>
          <p:nvPr/>
        </p:nvSpPr>
        <p:spPr>
          <a:xfrm>
            <a:off x="5735320" y="1961515"/>
            <a:ext cx="5889625" cy="4013200"/>
          </a:xfrm>
          <a:prstGeom prst="round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Rounded MT Bold" panose="020F0704030504030204" charset="0"/>
              <a:ea typeface="SimSun" panose="02010600030101010101" pitchFamily="2" charset="-122"/>
              <a:cs typeface="Arial Rounded MT Bold" panose="020F0704030504030204" charset="0"/>
            </a:endParaRPr>
          </a:p>
        </p:txBody>
      </p:sp>
      <p:sp>
        <p:nvSpPr>
          <p:cNvPr id="4" name="Text Box 3"/>
          <p:cNvSpPr txBox="1"/>
          <p:nvPr/>
        </p:nvSpPr>
        <p:spPr>
          <a:xfrm>
            <a:off x="6244590" y="2548255"/>
            <a:ext cx="4969510" cy="2891790"/>
          </a:xfrm>
          <a:prstGeom prst="rect">
            <a:avLst/>
          </a:prstGeom>
          <a:noFill/>
        </p:spPr>
        <p:txBody>
          <a:bodyPr wrap="square" rtlCol="0">
            <a:noAutofit/>
          </a:bodyPr>
          <a:lstStyle/>
          <a:p>
            <a:r>
              <a:rPr lang="en-US" dirty="0">
                <a:latin typeface="Arial Rounded MT Bold" panose="020F0704030504030204" charset="0"/>
                <a:cs typeface="Arial Rounded MT Bold" panose="020F0704030504030204" charset="0"/>
              </a:rPr>
              <a:t>India leads with the highest rental revenue at 106M, followed by China and the United States with 96M and 65M respectively, indicating strong market presence in these regions. Countries like Saudi Arabia, Pakistan, and South Korea show significantly lower revenues, suggesting potential growth areas or markets requiring different strategic approaches to enhance performance.</a:t>
            </a:r>
          </a:p>
        </p:txBody>
      </p:sp>
      <p:pic>
        <p:nvPicPr>
          <p:cNvPr id="5" name="Picture 4" descr="Screenshot 2024-09-23 042250"/>
          <p:cNvPicPr>
            <a:picLocks noChangeAspect="1"/>
          </p:cNvPicPr>
          <p:nvPr/>
        </p:nvPicPr>
        <p:blipFill>
          <a:blip r:embed="rId3"/>
          <a:stretch>
            <a:fillRect/>
          </a:stretch>
        </p:blipFill>
        <p:spPr>
          <a:xfrm>
            <a:off x="331470" y="238125"/>
            <a:ext cx="4734560" cy="638111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2024-09-23 044929"/>
          <p:cNvPicPr>
            <a:picLocks noChangeAspect="1"/>
          </p:cNvPicPr>
          <p:nvPr/>
        </p:nvPicPr>
        <p:blipFill>
          <a:blip r:embed="rId2"/>
          <a:stretch>
            <a:fillRect/>
          </a:stretch>
        </p:blipFill>
        <p:spPr>
          <a:xfrm>
            <a:off x="0" y="0"/>
            <a:ext cx="12192635" cy="685863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5528945" y="356870"/>
            <a:ext cx="6421120" cy="946150"/>
          </a:xfrm>
          <a:prstGeom prst="round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dirty="0">
                <a:ln>
                  <a:noFill/>
                </a:ln>
                <a:solidFill>
                  <a:schemeClr val="tx1"/>
                </a:solidFill>
                <a:effectLst/>
                <a:latin typeface="Arial Rounded MT Bold" panose="020F0704030504030204" charset="0"/>
                <a:ea typeface="SimSun" panose="02010600030101010101" pitchFamily="2" charset="-122"/>
                <a:cs typeface="Arial Rounded MT Bold" panose="020F0704030504030204" charset="0"/>
              </a:rPr>
              <a:t>What is the distribution of films by rental duration?</a:t>
            </a:r>
          </a:p>
        </p:txBody>
      </p:sp>
      <p:sp>
        <p:nvSpPr>
          <p:cNvPr id="2" name="Rounded Rectangle 1"/>
          <p:cNvSpPr/>
          <p:nvPr/>
        </p:nvSpPr>
        <p:spPr>
          <a:xfrm>
            <a:off x="5735320" y="1931035"/>
            <a:ext cx="5889625" cy="4504690"/>
          </a:xfrm>
          <a:prstGeom prst="round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Rounded MT Bold" panose="020F0704030504030204" charset="0"/>
              <a:ea typeface="SimSun" panose="02010600030101010101" pitchFamily="2" charset="-122"/>
              <a:cs typeface="Arial Rounded MT Bold" panose="020F0704030504030204" charset="0"/>
            </a:endParaRPr>
          </a:p>
        </p:txBody>
      </p:sp>
      <p:pic>
        <p:nvPicPr>
          <p:cNvPr id="7" name="Picture 6" descr="Screenshot 2024-09-23 045007"/>
          <p:cNvPicPr>
            <a:picLocks noChangeAspect="1"/>
          </p:cNvPicPr>
          <p:nvPr/>
        </p:nvPicPr>
        <p:blipFill>
          <a:blip r:embed="rId2"/>
          <a:stretch>
            <a:fillRect/>
          </a:stretch>
        </p:blipFill>
        <p:spPr>
          <a:xfrm>
            <a:off x="226060" y="1139825"/>
            <a:ext cx="5154295" cy="4533265"/>
          </a:xfrm>
          <a:prstGeom prst="rect">
            <a:avLst/>
          </a:prstGeom>
        </p:spPr>
      </p:pic>
      <p:sp>
        <p:nvSpPr>
          <p:cNvPr id="8" name="Text Box 7"/>
          <p:cNvSpPr txBox="1"/>
          <p:nvPr/>
        </p:nvSpPr>
        <p:spPr>
          <a:xfrm>
            <a:off x="6182995" y="2137410"/>
            <a:ext cx="5020945" cy="4083050"/>
          </a:xfrm>
          <a:prstGeom prst="rect">
            <a:avLst/>
          </a:prstGeom>
          <a:noFill/>
        </p:spPr>
        <p:txBody>
          <a:bodyPr wrap="square" rtlCol="0">
            <a:noAutofit/>
          </a:bodyPr>
          <a:lstStyle/>
          <a:p>
            <a:r>
              <a:rPr lang="en-US" dirty="0">
                <a:latin typeface="Arial Rounded MT Bold" panose="020F0704030504030204" charset="0"/>
                <a:cs typeface="Arial Rounded MT Bold" panose="020F0704030504030204" charset="0"/>
              </a:rPr>
              <a:t>The distribution of film rentals shows that durations of 2 to 10 days are almost uniformly popular, each accounting for around 1,600 to 1,800 rentals. However, extremely short (0 days) and long (10 days) rentals are significantly less common. This uniformity in the middle range suggests a consistent customer preference for standard rental periods, while the low counts for the shortest and longest durations indicate niche preferences. This information could be used to optimize inventory and pricing strategies based on rental duration preferences.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5995035" y="356870"/>
            <a:ext cx="5955030" cy="946150"/>
          </a:xfrm>
          <a:prstGeom prst="round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dirty="0">
                <a:ln>
                  <a:noFill/>
                </a:ln>
                <a:solidFill>
                  <a:schemeClr val="tx1"/>
                </a:solidFill>
                <a:effectLst/>
                <a:latin typeface="Arial Rounded MT Bold" panose="020F0704030504030204" charset="0"/>
                <a:ea typeface="SimSun" panose="02010600030101010101" pitchFamily="2" charset="-122"/>
                <a:cs typeface="Arial Rounded MT Bold" panose="020F0704030504030204" charset="0"/>
              </a:rPr>
              <a:t>How does the inventory vary by film rating?</a:t>
            </a:r>
          </a:p>
        </p:txBody>
      </p:sp>
      <p:sp>
        <p:nvSpPr>
          <p:cNvPr id="2" name="Rounded Rectangle 1"/>
          <p:cNvSpPr/>
          <p:nvPr/>
        </p:nvSpPr>
        <p:spPr>
          <a:xfrm>
            <a:off x="5995035" y="1931035"/>
            <a:ext cx="5889625" cy="4412615"/>
          </a:xfrm>
          <a:prstGeom prst="round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Rounded MT Bold" panose="020F0704030504030204" charset="0"/>
              <a:ea typeface="SimSun" panose="02010600030101010101" pitchFamily="2" charset="-122"/>
              <a:cs typeface="Arial Rounded MT Bold" panose="020F0704030504030204" charset="0"/>
            </a:endParaRPr>
          </a:p>
        </p:txBody>
      </p:sp>
      <p:sp>
        <p:nvSpPr>
          <p:cNvPr id="5" name="Text Box 4"/>
          <p:cNvSpPr txBox="1"/>
          <p:nvPr/>
        </p:nvSpPr>
        <p:spPr>
          <a:xfrm>
            <a:off x="6461125" y="2281555"/>
            <a:ext cx="4958715" cy="3856990"/>
          </a:xfrm>
          <a:prstGeom prst="rect">
            <a:avLst/>
          </a:prstGeom>
          <a:noFill/>
        </p:spPr>
        <p:txBody>
          <a:bodyPr wrap="square" rtlCol="0">
            <a:noAutofit/>
          </a:bodyPr>
          <a:lstStyle/>
          <a:p>
            <a:r>
              <a:rPr lang="en-US" dirty="0">
                <a:latin typeface="Arial Rounded MT Bold" panose="020F0704030504030204" charset="0"/>
                <a:cs typeface="Arial Rounded MT Bold" panose="020F0704030504030204" charset="0"/>
              </a:rPr>
              <a:t>The inventory distribution by film rating shows PG-13 as the most stocked category, closely followed by NC-17, R, and PG ratings, indicating a focus on adult and mature audiences. G-rated films have the least inventory, suggesting less demand or prioritization. This strategy might cater well to the primary customer base but could also limit audience reach for family-oriented films. Adjusting inventory to include more G-rated films might capture a broader family market, especially during family-friendly seasons or promotions.</a:t>
            </a:r>
          </a:p>
        </p:txBody>
      </p:sp>
      <p:pic>
        <p:nvPicPr>
          <p:cNvPr id="6" name="Picture 5" descr="Screenshot 2024-09-23 045025"/>
          <p:cNvPicPr>
            <a:picLocks noChangeAspect="1"/>
          </p:cNvPicPr>
          <p:nvPr/>
        </p:nvPicPr>
        <p:blipFill>
          <a:blip r:embed="rId2"/>
          <a:stretch>
            <a:fillRect/>
          </a:stretch>
        </p:blipFill>
        <p:spPr>
          <a:xfrm>
            <a:off x="205105" y="923290"/>
            <a:ext cx="5405120" cy="50133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5850255" y="356870"/>
            <a:ext cx="6099810" cy="1193165"/>
          </a:xfrm>
          <a:prstGeom prst="round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dirty="0">
                <a:ln>
                  <a:noFill/>
                </a:ln>
                <a:solidFill>
                  <a:schemeClr val="tx1"/>
                </a:solidFill>
                <a:effectLst/>
                <a:latin typeface="Arial Rounded MT Bold" panose="020F0704030504030204" charset="0"/>
                <a:ea typeface="SimSun" panose="02010600030101010101" pitchFamily="2" charset="-122"/>
                <a:cs typeface="Arial Rounded MT Bold" panose="020F0704030504030204" charset="0"/>
              </a:rPr>
              <a:t>What is the breakdown of film categories </a:t>
            </a:r>
          </a:p>
          <a:p>
            <a:pPr marL="0" marR="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dirty="0">
                <a:ln>
                  <a:noFill/>
                </a:ln>
                <a:solidFill>
                  <a:schemeClr val="tx1"/>
                </a:solidFill>
                <a:effectLst/>
                <a:latin typeface="Arial Rounded MT Bold" panose="020F0704030504030204" charset="0"/>
                <a:ea typeface="SimSun" panose="02010600030101010101" pitchFamily="2" charset="-122"/>
                <a:cs typeface="Arial Rounded MT Bold" panose="020F0704030504030204" charset="0"/>
              </a:rPr>
              <a:t>in the inventory?</a:t>
            </a:r>
          </a:p>
        </p:txBody>
      </p:sp>
      <p:sp>
        <p:nvSpPr>
          <p:cNvPr id="2" name="Rounded Rectangle 1"/>
          <p:cNvSpPr/>
          <p:nvPr/>
        </p:nvSpPr>
        <p:spPr>
          <a:xfrm>
            <a:off x="5995035" y="1931035"/>
            <a:ext cx="5889625" cy="4412615"/>
          </a:xfrm>
          <a:prstGeom prst="round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Rounded MT Bold" panose="020F0704030504030204" charset="0"/>
              <a:ea typeface="SimSun" panose="02010600030101010101" pitchFamily="2" charset="-122"/>
              <a:cs typeface="Arial Rounded MT Bold" panose="020F0704030504030204" charset="0"/>
            </a:endParaRPr>
          </a:p>
        </p:txBody>
      </p:sp>
      <p:sp>
        <p:nvSpPr>
          <p:cNvPr id="4" name="Text Box 3"/>
          <p:cNvSpPr txBox="1"/>
          <p:nvPr/>
        </p:nvSpPr>
        <p:spPr>
          <a:xfrm>
            <a:off x="6533515" y="2251587"/>
            <a:ext cx="4866005" cy="3620893"/>
          </a:xfrm>
          <a:prstGeom prst="rect">
            <a:avLst/>
          </a:prstGeom>
          <a:noFill/>
        </p:spPr>
        <p:txBody>
          <a:bodyPr wrap="square" rtlCol="0">
            <a:noAutofit/>
          </a:bodyPr>
          <a:lstStyle/>
          <a:p>
            <a:r>
              <a:rPr lang="en-US" dirty="0">
                <a:latin typeface="Arial Rounded MT Bold" panose="020F0704030504030204" charset="0"/>
                <a:cs typeface="Arial Rounded MT Bold" panose="020F0704030504030204" charset="0"/>
              </a:rPr>
              <a:t>The inventory shows a balanced distribution across various film categories, with Sports and Animation having the highest representation. The presence of a diverse range of genres, from Action and Sci-Fi to Family and Drama, indicates a strategy to cater to broad customer preferences. However, niche categories like Music and Travel have fewer films, suggesting potential areas for expansion to capture interest from specific audience segments looking for variety.</a:t>
            </a:r>
          </a:p>
        </p:txBody>
      </p:sp>
      <p:pic>
        <p:nvPicPr>
          <p:cNvPr id="5" name="Picture 4" descr="Screenshot 2024-09-23 044949"/>
          <p:cNvPicPr>
            <a:picLocks noChangeAspect="1"/>
          </p:cNvPicPr>
          <p:nvPr/>
        </p:nvPicPr>
        <p:blipFill>
          <a:blip r:embed="rId2"/>
          <a:stretch>
            <a:fillRect/>
          </a:stretch>
        </p:blipFill>
        <p:spPr>
          <a:xfrm>
            <a:off x="278765" y="483235"/>
            <a:ext cx="5253355" cy="586041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5C78FE-38DC-D028-3F8D-DE098DE70D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5942330" y="387985"/>
            <a:ext cx="6007735" cy="1008380"/>
          </a:xfrm>
          <a:prstGeom prst="round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dirty="0">
                <a:ln>
                  <a:noFill/>
                </a:ln>
                <a:solidFill>
                  <a:schemeClr val="tx1"/>
                </a:solidFill>
                <a:effectLst/>
                <a:latin typeface="Arial Rounded MT Bold" panose="020F0704030504030204" charset="0"/>
                <a:ea typeface="SimSun" panose="02010600030101010101" pitchFamily="2" charset="-122"/>
                <a:cs typeface="Arial Rounded MT Bold" panose="020F0704030504030204" charset="0"/>
              </a:rPr>
              <a:t>What is the distribution of films by language?</a:t>
            </a:r>
          </a:p>
        </p:txBody>
      </p:sp>
      <p:sp>
        <p:nvSpPr>
          <p:cNvPr id="2" name="Rounded Rectangle 1"/>
          <p:cNvSpPr/>
          <p:nvPr/>
        </p:nvSpPr>
        <p:spPr>
          <a:xfrm>
            <a:off x="6096000" y="1931035"/>
            <a:ext cx="5532120" cy="4001770"/>
          </a:xfrm>
          <a:prstGeom prst="round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Rounded MT Bold" panose="020F0704030504030204" charset="0"/>
              <a:ea typeface="SimSun" panose="02010600030101010101" pitchFamily="2" charset="-122"/>
              <a:cs typeface="Arial Rounded MT Bold" panose="020F0704030504030204" charset="0"/>
            </a:endParaRPr>
          </a:p>
        </p:txBody>
      </p:sp>
      <p:sp>
        <p:nvSpPr>
          <p:cNvPr id="4" name="Text Box 3"/>
          <p:cNvSpPr txBox="1"/>
          <p:nvPr/>
        </p:nvSpPr>
        <p:spPr>
          <a:xfrm>
            <a:off x="6450965" y="2495550"/>
            <a:ext cx="5010785" cy="2894330"/>
          </a:xfrm>
          <a:prstGeom prst="rect">
            <a:avLst/>
          </a:prstGeom>
          <a:noFill/>
        </p:spPr>
        <p:txBody>
          <a:bodyPr wrap="square" rtlCol="0">
            <a:noAutofit/>
          </a:bodyPr>
          <a:lstStyle/>
          <a:p>
            <a:r>
              <a:rPr lang="en-IN" altLang="en-US" dirty="0">
                <a:latin typeface="Arial Rounded MT Bold" panose="020F0704030504030204" charset="0"/>
                <a:cs typeface="Arial Rounded MT Bold" panose="020F0704030504030204" charset="0"/>
              </a:rPr>
              <a:t>The inventory exclusively features films in English, representing 100% of the selection. This singular focus on English language films simplifies inventory but may limit the reach to non-English speaking audiences. Diversifying the language offerings could tap into new customer segments and expand market presence, particularly in multilingual regions.</a:t>
            </a:r>
          </a:p>
        </p:txBody>
      </p:sp>
      <p:pic>
        <p:nvPicPr>
          <p:cNvPr id="5" name="Picture 4" descr="Screenshot 2024-09-23 045210"/>
          <p:cNvPicPr>
            <a:picLocks noChangeAspect="1"/>
          </p:cNvPicPr>
          <p:nvPr/>
        </p:nvPicPr>
        <p:blipFill>
          <a:blip r:embed="rId2"/>
          <a:stretch>
            <a:fillRect/>
          </a:stretch>
        </p:blipFill>
        <p:spPr>
          <a:xfrm>
            <a:off x="184785" y="1098550"/>
            <a:ext cx="5539105" cy="45593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5972175" y="387985"/>
            <a:ext cx="5896610" cy="1008380"/>
          </a:xfrm>
          <a:prstGeom prst="round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dirty="0">
                <a:ln>
                  <a:noFill/>
                </a:ln>
                <a:solidFill>
                  <a:schemeClr val="tx1"/>
                </a:solidFill>
                <a:effectLst/>
                <a:latin typeface="Arial Rounded MT Bold" panose="020F0704030504030204" charset="0"/>
                <a:ea typeface="SimSun" panose="02010600030101010101" pitchFamily="2" charset="-122"/>
                <a:cs typeface="Arial Rounded MT Bold" panose="020F0704030504030204" charset="0"/>
              </a:rPr>
              <a:t>Which film categories have the highest </a:t>
            </a:r>
          </a:p>
          <a:p>
            <a:pPr marL="0" marR="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dirty="0">
                <a:ln>
                  <a:noFill/>
                </a:ln>
                <a:solidFill>
                  <a:schemeClr val="tx1"/>
                </a:solidFill>
                <a:effectLst/>
                <a:latin typeface="Arial Rounded MT Bold" panose="020F0704030504030204" charset="0"/>
                <a:ea typeface="SimSun" panose="02010600030101010101" pitchFamily="2" charset="-122"/>
                <a:cs typeface="Arial Rounded MT Bold" panose="020F0704030504030204" charset="0"/>
              </a:rPr>
              <a:t>rental rates?</a:t>
            </a:r>
          </a:p>
        </p:txBody>
      </p:sp>
      <p:sp>
        <p:nvSpPr>
          <p:cNvPr id="2" name="Rounded Rectangle 1"/>
          <p:cNvSpPr/>
          <p:nvPr/>
        </p:nvSpPr>
        <p:spPr>
          <a:xfrm>
            <a:off x="6096000" y="1962150"/>
            <a:ext cx="5532120" cy="4401820"/>
          </a:xfrm>
          <a:prstGeom prst="round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Rounded MT Bold" panose="020F0704030504030204" charset="0"/>
              <a:ea typeface="SimSun" panose="02010600030101010101" pitchFamily="2" charset="-122"/>
              <a:cs typeface="Arial Rounded MT Bold" panose="020F0704030504030204" charset="0"/>
            </a:endParaRPr>
          </a:p>
        </p:txBody>
      </p:sp>
      <p:sp>
        <p:nvSpPr>
          <p:cNvPr id="4" name="Text Box 3"/>
          <p:cNvSpPr txBox="1"/>
          <p:nvPr/>
        </p:nvSpPr>
        <p:spPr>
          <a:xfrm>
            <a:off x="6584315" y="2292350"/>
            <a:ext cx="4578350" cy="3728720"/>
          </a:xfrm>
          <a:prstGeom prst="rect">
            <a:avLst/>
          </a:prstGeom>
          <a:noFill/>
        </p:spPr>
        <p:txBody>
          <a:bodyPr wrap="square" rtlCol="0">
            <a:noAutofit/>
          </a:bodyPr>
          <a:lstStyle/>
          <a:p>
            <a:r>
              <a:rPr lang="en-IN" altLang="en-US" dirty="0">
                <a:latin typeface="Arial Rounded MT Bold" panose="020F0704030504030204" charset="0"/>
                <a:cs typeface="Arial Rounded MT Bold" panose="020F0704030504030204" charset="0"/>
              </a:rPr>
              <a:t>Sports and Foreign films have the highest rental rates, significantly outperforming other genres. This indicates a strong demand for these categories, suggesting they are premium offerings in the inventory. Given their popularity and profitability, marketing and promotional efforts should prioritize these genres to maximize rental revenue. Additionally, considering stocking more titles within these categories could further capitalize on their high demand.</a:t>
            </a:r>
          </a:p>
        </p:txBody>
      </p:sp>
      <p:pic>
        <p:nvPicPr>
          <p:cNvPr id="5" name="Picture 4" descr="Screenshot 2024-09-23 045227"/>
          <p:cNvPicPr>
            <a:picLocks noChangeAspect="1"/>
          </p:cNvPicPr>
          <p:nvPr/>
        </p:nvPicPr>
        <p:blipFill>
          <a:blip r:embed="rId2"/>
          <a:stretch>
            <a:fillRect/>
          </a:stretch>
        </p:blipFill>
        <p:spPr>
          <a:xfrm>
            <a:off x="215900" y="911225"/>
            <a:ext cx="5511800" cy="491426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5972175" y="387985"/>
            <a:ext cx="5896610" cy="1008380"/>
          </a:xfrm>
          <a:prstGeom prst="round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dirty="0">
                <a:ln>
                  <a:noFill/>
                </a:ln>
                <a:solidFill>
                  <a:schemeClr val="tx1"/>
                </a:solidFill>
                <a:effectLst/>
                <a:latin typeface="Arial Rounded MT Bold" panose="020F0704030504030204" charset="0"/>
                <a:ea typeface="SimSun" panose="02010600030101010101" pitchFamily="2" charset="-122"/>
                <a:cs typeface="Arial Rounded MT Bold" panose="020F0704030504030204" charset="0"/>
              </a:rPr>
              <a:t>How does the average rental duration vary by </a:t>
            </a:r>
          </a:p>
          <a:p>
            <a:pPr marL="0" marR="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dirty="0">
                <a:ln>
                  <a:noFill/>
                </a:ln>
                <a:solidFill>
                  <a:schemeClr val="tx1"/>
                </a:solidFill>
                <a:effectLst/>
                <a:latin typeface="Arial Rounded MT Bold" panose="020F0704030504030204" charset="0"/>
                <a:ea typeface="SimSun" panose="02010600030101010101" pitchFamily="2" charset="-122"/>
                <a:cs typeface="Arial Rounded MT Bold" panose="020F0704030504030204" charset="0"/>
              </a:rPr>
              <a:t>film category?</a:t>
            </a:r>
          </a:p>
        </p:txBody>
      </p:sp>
      <p:sp>
        <p:nvSpPr>
          <p:cNvPr id="2" name="Rounded Rectangle 1"/>
          <p:cNvSpPr/>
          <p:nvPr/>
        </p:nvSpPr>
        <p:spPr>
          <a:xfrm>
            <a:off x="5972175" y="1789472"/>
            <a:ext cx="5781040" cy="4807974"/>
          </a:xfrm>
          <a:prstGeom prst="round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Rounded MT Bold" panose="020F0704030504030204" charset="0"/>
              <a:ea typeface="SimSun" panose="02010600030101010101" pitchFamily="2" charset="-122"/>
              <a:cs typeface="Arial Rounded MT Bold" panose="020F0704030504030204" charset="0"/>
            </a:endParaRPr>
          </a:p>
        </p:txBody>
      </p:sp>
      <p:sp>
        <p:nvSpPr>
          <p:cNvPr id="4" name="Text Box 3"/>
          <p:cNvSpPr txBox="1"/>
          <p:nvPr/>
        </p:nvSpPr>
        <p:spPr>
          <a:xfrm>
            <a:off x="6398260" y="1986117"/>
            <a:ext cx="4918669" cy="4168304"/>
          </a:xfrm>
          <a:prstGeom prst="rect">
            <a:avLst/>
          </a:prstGeom>
          <a:noFill/>
        </p:spPr>
        <p:txBody>
          <a:bodyPr wrap="square" rtlCol="0">
            <a:noAutofit/>
          </a:bodyPr>
          <a:lstStyle/>
          <a:p>
            <a:r>
              <a:rPr lang="en-US" dirty="0"/>
              <a:t>The variation in average rental durations across film categories in Armenia reflects distinct consumer preferences and viewing behaviors. Categories with longer rental durations like Documentary and Drama may benefit from targeted promotions during holidays or as part of educational packages, maximizing their appeal to audiences seeking in-depth exploration or emotional stories. Conversely, categories with shorter durations such as Comedy and Music might be better suited for promotions during weekends or as part of a bundle offering quick entertainment options. Understanding these patterns enables a strategic approach to inventory stocking and marketing, ensuring that consumer demand is met efficiently and effectively.</a:t>
            </a:r>
            <a:endParaRPr lang="en-IN" altLang="en-US" dirty="0">
              <a:latin typeface="Arial Rounded MT Bold" panose="020F0704030504030204" charset="0"/>
              <a:cs typeface="Arial Rounded MT Bold" panose="020F0704030504030204" charset="0"/>
            </a:endParaRPr>
          </a:p>
        </p:txBody>
      </p:sp>
      <p:pic>
        <p:nvPicPr>
          <p:cNvPr id="7" name="Picture 6">
            <a:extLst>
              <a:ext uri="{FF2B5EF4-FFF2-40B4-BE49-F238E27FC236}">
                <a16:creationId xmlns:a16="http://schemas.microsoft.com/office/drawing/2014/main" id="{AEDF5740-DD1A-2E4C-D384-CFF66251AD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083277" cy="68580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2024-09-23 045322"/>
          <p:cNvPicPr>
            <a:picLocks noChangeAspect="1"/>
          </p:cNvPicPr>
          <p:nvPr/>
        </p:nvPicPr>
        <p:blipFill>
          <a:blip r:embed="rId2"/>
          <a:stretch>
            <a:fillRect/>
          </a:stretch>
        </p:blipFill>
        <p:spPr>
          <a:xfrm>
            <a:off x="0" y="-635"/>
            <a:ext cx="12192000" cy="685863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t="-1000" b="-1000"/>
          </a:stretch>
        </a:blipFill>
        <a:effectLst/>
      </p:bgPr>
    </p:bg>
    <p:spTree>
      <p:nvGrpSpPr>
        <p:cNvPr id="1" name=""/>
        <p:cNvGrpSpPr/>
        <p:nvPr/>
      </p:nvGrpSpPr>
      <p:grpSpPr>
        <a:xfrm>
          <a:off x="0" y="0"/>
          <a:ext cx="0" cy="0"/>
          <a:chOff x="0" y="0"/>
          <a:chExt cx="0" cy="0"/>
        </a:xfrm>
      </p:grpSpPr>
      <p:pic>
        <p:nvPicPr>
          <p:cNvPr id="4" name="Picture 3" descr="Screenshot 2024-09-23 024425"/>
          <p:cNvPicPr>
            <a:picLocks noChangeAspect="1"/>
          </p:cNvPicPr>
          <p:nvPr/>
        </p:nvPicPr>
        <p:blipFill>
          <a:blip r:embed="rId3"/>
          <a:stretch>
            <a:fillRect/>
          </a:stretch>
        </p:blipFill>
        <p:spPr>
          <a:xfrm>
            <a:off x="0" y="5080"/>
            <a:ext cx="12192000" cy="695007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5063614" y="356870"/>
            <a:ext cx="6886452" cy="946150"/>
          </a:xfrm>
          <a:prstGeom prst="round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dirty="0">
                <a:ln>
                  <a:noFill/>
                </a:ln>
                <a:solidFill>
                  <a:schemeClr val="tx1"/>
                </a:solidFill>
                <a:effectLst/>
                <a:latin typeface="Arial Rounded MT Bold" panose="020F0704030504030204" charset="0"/>
                <a:ea typeface="SimSun" panose="02010600030101010101" pitchFamily="2" charset="-122"/>
                <a:cs typeface="Arial Rounded MT Bold" panose="020F0704030504030204" charset="0"/>
              </a:rPr>
              <a:t>Which customer segments generate the highest sales?</a:t>
            </a:r>
          </a:p>
        </p:txBody>
      </p:sp>
      <p:sp>
        <p:nvSpPr>
          <p:cNvPr id="2" name="Rounded Rectangle 1"/>
          <p:cNvSpPr/>
          <p:nvPr/>
        </p:nvSpPr>
        <p:spPr>
          <a:xfrm>
            <a:off x="5287645" y="1961515"/>
            <a:ext cx="6502400" cy="4156710"/>
          </a:xfrm>
          <a:prstGeom prst="round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chemeClr val="tx1"/>
                </a:solidFill>
                <a:effectLst/>
                <a:latin typeface="Arial Rounded MT Bold" panose="020F0704030504030204" charset="0"/>
                <a:ea typeface="SimSun" panose="02010600030101010101" pitchFamily="2" charset="-122"/>
                <a:cs typeface="Arial Rounded MT Bold" panose="020F0704030504030204" charset="0"/>
              </a:rPr>
              <a:t>The "High Sales" customer segment contributes </a:t>
            </a:r>
          </a:p>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chemeClr val="tx1"/>
                </a:solidFill>
                <a:effectLst/>
                <a:latin typeface="Arial Rounded MT Bold" panose="020F0704030504030204" charset="0"/>
                <a:ea typeface="SimSun" panose="02010600030101010101" pitchFamily="2" charset="-122"/>
                <a:cs typeface="Arial Rounded MT Bold" panose="020F0704030504030204" charset="0"/>
              </a:rPr>
              <a:t>significantly to total sales, accounting for 63K, </a:t>
            </a:r>
          </a:p>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chemeClr val="tx1"/>
                </a:solidFill>
                <a:effectLst/>
                <a:latin typeface="Arial Rounded MT Bold" panose="020F0704030504030204" charset="0"/>
                <a:ea typeface="SimSun" panose="02010600030101010101" pitchFamily="2" charset="-122"/>
                <a:cs typeface="Arial Rounded MT Bold" panose="020F0704030504030204" charset="0"/>
              </a:rPr>
              <a:t>compared to the "Low Sales" segment which </a:t>
            </a:r>
          </a:p>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chemeClr val="tx1"/>
                </a:solidFill>
                <a:effectLst/>
                <a:latin typeface="Arial Rounded MT Bold" panose="020F0704030504030204" charset="0"/>
                <a:ea typeface="SimSun" panose="02010600030101010101" pitchFamily="2" charset="-122"/>
                <a:cs typeface="Arial Rounded MT Bold" panose="020F0704030504030204" charset="0"/>
              </a:rPr>
              <a:t>only contributes 4K. This stark contrast highlights </a:t>
            </a:r>
          </a:p>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chemeClr val="tx1"/>
                </a:solidFill>
                <a:effectLst/>
                <a:latin typeface="Arial Rounded MT Bold" panose="020F0704030504030204" charset="0"/>
                <a:ea typeface="SimSun" panose="02010600030101010101" pitchFamily="2" charset="-122"/>
                <a:cs typeface="Arial Rounded MT Bold" panose="020F0704030504030204" charset="0"/>
              </a:rPr>
              <a:t>the importance of focusing marketing and retention </a:t>
            </a:r>
          </a:p>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chemeClr val="tx1"/>
                </a:solidFill>
                <a:effectLst/>
                <a:latin typeface="Arial Rounded MT Bold" panose="020F0704030504030204" charset="0"/>
                <a:ea typeface="SimSun" panose="02010600030101010101" pitchFamily="2" charset="-122"/>
                <a:cs typeface="Arial Rounded MT Bold" panose="020F0704030504030204" charset="0"/>
              </a:rPr>
              <a:t>efforts on the "High Sales" segment to maximize </a:t>
            </a:r>
          </a:p>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chemeClr val="tx1"/>
                </a:solidFill>
                <a:effectLst/>
                <a:latin typeface="Arial Rounded MT Bold" panose="020F0704030504030204" charset="0"/>
                <a:ea typeface="SimSun" panose="02010600030101010101" pitchFamily="2" charset="-122"/>
                <a:cs typeface="Arial Rounded MT Bold" panose="020F0704030504030204" charset="0"/>
              </a:rPr>
              <a:t>revenue potential.</a:t>
            </a:r>
          </a:p>
        </p:txBody>
      </p:sp>
      <p:pic>
        <p:nvPicPr>
          <p:cNvPr id="4" name="Picture 3" descr="Screenshot 2024-09-23 043759"/>
          <p:cNvPicPr>
            <a:picLocks noChangeAspect="1"/>
          </p:cNvPicPr>
          <p:nvPr/>
        </p:nvPicPr>
        <p:blipFill>
          <a:blip r:embed="rId2"/>
          <a:stretch>
            <a:fillRect/>
          </a:stretch>
        </p:blipFill>
        <p:spPr>
          <a:xfrm>
            <a:off x="238760" y="652145"/>
            <a:ext cx="4479925" cy="559244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5948680" y="432435"/>
            <a:ext cx="5960110" cy="875030"/>
          </a:xfrm>
          <a:prstGeom prst="round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chemeClr val="tx1"/>
                </a:solidFill>
                <a:effectLst/>
                <a:latin typeface="Arial" panose="020B0604020202020204" pitchFamily="34" charset="0"/>
                <a:ea typeface="SimSun" panose="02010600030101010101" pitchFamily="2" charset="-122"/>
              </a:rPr>
              <a:t>W</a:t>
            </a:r>
            <a:r>
              <a:rPr kumimoji="0" lang="zh-CN" altLang="en-US" sz="1800" b="0" i="0" u="none" strike="noStrike" cap="none" normalizeH="0" baseline="0" dirty="0">
                <a:ln>
                  <a:noFill/>
                </a:ln>
                <a:solidFill>
                  <a:schemeClr val="tx1"/>
                </a:solidFill>
                <a:effectLst/>
                <a:latin typeface="Arial Rounded MT Bold" panose="020F0704030504030204" charset="0"/>
                <a:ea typeface="SimSun" panose="02010600030101010101" pitchFamily="2" charset="-122"/>
                <a:cs typeface="Arial Rounded MT Bold" panose="020F0704030504030204" charset="0"/>
              </a:rPr>
              <a:t>hat is the distribution of customers across </a:t>
            </a:r>
          </a:p>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chemeClr val="tx1"/>
                </a:solidFill>
                <a:effectLst/>
                <a:latin typeface="Arial Rounded MT Bold" panose="020F0704030504030204" charset="0"/>
                <a:ea typeface="SimSun" panose="02010600030101010101" pitchFamily="2" charset="-122"/>
                <a:cs typeface="Arial Rounded MT Bold" panose="020F0704030504030204" charset="0"/>
              </a:rPr>
              <a:t>different cities?</a:t>
            </a:r>
          </a:p>
        </p:txBody>
      </p:sp>
      <p:sp>
        <p:nvSpPr>
          <p:cNvPr id="6" name="Rounded Rectangle 5"/>
          <p:cNvSpPr/>
          <p:nvPr/>
        </p:nvSpPr>
        <p:spPr>
          <a:xfrm>
            <a:off x="5846445" y="1643380"/>
            <a:ext cx="5945505" cy="5009515"/>
          </a:xfrm>
          <a:prstGeom prst="round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Rounded MT Bold" panose="020F0704030504030204" charset="0"/>
              <a:ea typeface="SimSun" panose="02010600030101010101" pitchFamily="2" charset="-122"/>
              <a:cs typeface="Arial Rounded MT Bold" panose="020F0704030504030204" charset="0"/>
            </a:endParaRPr>
          </a:p>
        </p:txBody>
      </p:sp>
      <p:pic>
        <p:nvPicPr>
          <p:cNvPr id="7" name="Picture 6" descr="Screenshot 2024-09-23 045410"/>
          <p:cNvPicPr>
            <a:picLocks noChangeAspect="1"/>
          </p:cNvPicPr>
          <p:nvPr/>
        </p:nvPicPr>
        <p:blipFill>
          <a:blip r:embed="rId2"/>
          <a:stretch>
            <a:fillRect/>
          </a:stretch>
        </p:blipFill>
        <p:spPr>
          <a:xfrm>
            <a:off x="0" y="0"/>
            <a:ext cx="4139565" cy="3882390"/>
          </a:xfrm>
          <a:prstGeom prst="rect">
            <a:avLst/>
          </a:prstGeom>
        </p:spPr>
      </p:pic>
      <p:pic>
        <p:nvPicPr>
          <p:cNvPr id="8" name="Picture 7" descr="Screenshot 2024-09-23 045354"/>
          <p:cNvPicPr>
            <a:picLocks noChangeAspect="1"/>
          </p:cNvPicPr>
          <p:nvPr/>
        </p:nvPicPr>
        <p:blipFill>
          <a:blip r:embed="rId3"/>
          <a:stretch>
            <a:fillRect/>
          </a:stretch>
        </p:blipFill>
        <p:spPr>
          <a:xfrm>
            <a:off x="0" y="4006215"/>
            <a:ext cx="5299710" cy="2851785"/>
          </a:xfrm>
          <a:prstGeom prst="rect">
            <a:avLst/>
          </a:prstGeom>
        </p:spPr>
      </p:pic>
      <p:sp>
        <p:nvSpPr>
          <p:cNvPr id="9" name="Text Box 8"/>
          <p:cNvSpPr txBox="1"/>
          <p:nvPr/>
        </p:nvSpPr>
        <p:spPr>
          <a:xfrm>
            <a:off x="6340475" y="1856105"/>
            <a:ext cx="4992370" cy="4489450"/>
          </a:xfrm>
          <a:prstGeom prst="rect">
            <a:avLst/>
          </a:prstGeom>
          <a:noFill/>
        </p:spPr>
        <p:txBody>
          <a:bodyPr wrap="square" rtlCol="0">
            <a:noAutofit/>
          </a:bodyPr>
          <a:lstStyle/>
          <a:p>
            <a:r>
              <a:rPr lang="en-US" dirty="0">
                <a:latin typeface="Arial Rounded MT Bold" panose="020F0704030504030204" charset="0"/>
                <a:cs typeface="Arial Rounded MT Bold" panose="020F0704030504030204" charset="0"/>
              </a:rPr>
              <a:t>The customer distribution across cities is highly dispersed with significant concentrations in a few urban centers. The map visualization shows a global spread, with notable clusters in Europe, North America, and parts of Asia, indicating strong market presence in these regions. The bar graph details that most cities have a relatively low customer count, typically one per city, with only a few exceptions like Aurora and London having slightly more. This suggests that while the business has a broad reach, there are opportunities to deepen market penetration in specific high-density areas to enhance customer base and sales potential.</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DCCE32-EF12-C308-7A6C-B13958CAE1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5850255" y="356870"/>
            <a:ext cx="6099810" cy="1193165"/>
          </a:xfrm>
          <a:prstGeom prst="round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dirty="0">
                <a:ln>
                  <a:noFill/>
                </a:ln>
                <a:solidFill>
                  <a:schemeClr val="tx1"/>
                </a:solidFill>
                <a:effectLst/>
                <a:latin typeface="Arial Rounded MT Bold" panose="020F0704030504030204" charset="0"/>
                <a:ea typeface="SimSun" panose="02010600030101010101" pitchFamily="2" charset="-122"/>
                <a:cs typeface="Arial Rounded MT Bold" panose="020F0704030504030204" charset="0"/>
              </a:rPr>
              <a:t>What is the distribution of staff by </a:t>
            </a:r>
          </a:p>
          <a:p>
            <a:pPr marL="0" marR="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dirty="0">
                <a:ln>
                  <a:noFill/>
                </a:ln>
                <a:solidFill>
                  <a:schemeClr val="tx1"/>
                </a:solidFill>
                <a:effectLst/>
                <a:latin typeface="Arial Rounded MT Bold" panose="020F0704030504030204" charset="0"/>
                <a:ea typeface="SimSun" panose="02010600030101010101" pitchFamily="2" charset="-122"/>
                <a:cs typeface="Arial Rounded MT Bold" panose="020F0704030504030204" charset="0"/>
              </a:rPr>
              <a:t>employment duration?</a:t>
            </a:r>
          </a:p>
        </p:txBody>
      </p:sp>
      <p:pic>
        <p:nvPicPr>
          <p:cNvPr id="6" name="Picture 5" descr="Screenshot 2024-09-23 050427"/>
          <p:cNvPicPr>
            <a:picLocks noChangeAspect="1"/>
          </p:cNvPicPr>
          <p:nvPr/>
        </p:nvPicPr>
        <p:blipFill>
          <a:blip r:embed="rId2"/>
          <a:stretch>
            <a:fillRect/>
          </a:stretch>
        </p:blipFill>
        <p:spPr>
          <a:xfrm>
            <a:off x="0" y="0"/>
            <a:ext cx="5297170" cy="2824480"/>
          </a:xfrm>
          <a:prstGeom prst="rect">
            <a:avLst/>
          </a:prstGeom>
        </p:spPr>
      </p:pic>
      <p:pic>
        <p:nvPicPr>
          <p:cNvPr id="4" name="Picture 3">
            <a:extLst>
              <a:ext uri="{FF2B5EF4-FFF2-40B4-BE49-F238E27FC236}">
                <a16:creationId xmlns:a16="http://schemas.microsoft.com/office/drawing/2014/main" id="{0F5CF69D-97E6-D3BA-9453-5A78387090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16827"/>
            <a:ext cx="5297170" cy="3480618"/>
          </a:xfrm>
          <a:prstGeom prst="rect">
            <a:avLst/>
          </a:prstGeom>
        </p:spPr>
      </p:pic>
      <p:sp>
        <p:nvSpPr>
          <p:cNvPr id="8" name="Rectangle: Single Corner Rounded 7">
            <a:extLst>
              <a:ext uri="{FF2B5EF4-FFF2-40B4-BE49-F238E27FC236}">
                <a16:creationId xmlns:a16="http://schemas.microsoft.com/office/drawing/2014/main" id="{A0F605FA-460E-A482-EB47-7E405D324877}"/>
              </a:ext>
            </a:extLst>
          </p:cNvPr>
          <p:cNvSpPr/>
          <p:nvPr/>
        </p:nvSpPr>
        <p:spPr bwMode="auto">
          <a:xfrm>
            <a:off x="6096000" y="2045110"/>
            <a:ext cx="5692877" cy="4267200"/>
          </a:xfrm>
          <a:prstGeom prst="round1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IN" sz="1800" b="0" i="0" u="none" strike="noStrike" cap="none" normalizeH="0" baseline="0">
              <a:ln>
                <a:noFill/>
              </a:ln>
              <a:solidFill>
                <a:schemeClr val="tx1"/>
              </a:solidFill>
              <a:effectLst/>
              <a:latin typeface="Arial" panose="020B0604020202020204" pitchFamily="34" charset="0"/>
              <a:ea typeface="SimSun" panose="02010600030101010101" pitchFamily="2" charset="-122"/>
            </a:endParaRPr>
          </a:p>
        </p:txBody>
      </p:sp>
      <p:sp>
        <p:nvSpPr>
          <p:cNvPr id="9" name="TextBox 8">
            <a:extLst>
              <a:ext uri="{FF2B5EF4-FFF2-40B4-BE49-F238E27FC236}">
                <a16:creationId xmlns:a16="http://schemas.microsoft.com/office/drawing/2014/main" id="{B18908D6-5658-2BF6-36C8-5D927FCFA856}"/>
              </a:ext>
            </a:extLst>
          </p:cNvPr>
          <p:cNvSpPr txBox="1"/>
          <p:nvPr/>
        </p:nvSpPr>
        <p:spPr>
          <a:xfrm>
            <a:off x="6410632" y="2418735"/>
            <a:ext cx="5004620" cy="3677265"/>
          </a:xfrm>
          <a:prstGeom prst="rect">
            <a:avLst/>
          </a:prstGeom>
          <a:noFill/>
        </p:spPr>
        <p:txBody>
          <a:bodyPr wrap="square" rtlCol="0">
            <a:spAutoFit/>
          </a:bodyPr>
          <a:lstStyle/>
          <a:p>
            <a:r>
              <a:rPr lang="en-US" dirty="0"/>
              <a:t>The visual shows a significant difference in average rental durations handled by two staff members, indicating operational discrepancies. Staff ID 1 processes rentals much faster, with durations averaging about 0.5 days, suggesting high efficiency. In contrast, Staff ID 2 manages rentals averaging 5 days, which may point to either specialized rental agreements requiring longer durations or areas where efficiency could be enhanced. This disparity highlights a need for reviewing and possibly standardizing rental processes to ensure uniform customer service and operational efficiency.</a:t>
            </a:r>
            <a:endParaRPr lang="en-I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5917565" y="356870"/>
            <a:ext cx="6032500" cy="1193165"/>
          </a:xfrm>
          <a:prstGeom prst="round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dirty="0">
                <a:ln>
                  <a:noFill/>
                </a:ln>
                <a:solidFill>
                  <a:schemeClr val="tx1"/>
                </a:solidFill>
                <a:effectLst/>
                <a:latin typeface="Arial Rounded MT Bold" panose="020F0704030504030204" charset="0"/>
                <a:ea typeface="SimSun" panose="02010600030101010101" pitchFamily="2" charset="-122"/>
                <a:cs typeface="Arial Rounded MT Bold" panose="020F0704030504030204" charset="0"/>
              </a:rPr>
              <a:t>How does the store performance vary</a:t>
            </a:r>
          </a:p>
          <a:p>
            <a:pPr marL="0" marR="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dirty="0">
                <a:ln>
                  <a:noFill/>
                </a:ln>
                <a:solidFill>
                  <a:schemeClr val="tx1"/>
                </a:solidFill>
                <a:effectLst/>
                <a:latin typeface="Arial Rounded MT Bold" panose="020F0704030504030204" charset="0"/>
                <a:ea typeface="SimSun" panose="02010600030101010101" pitchFamily="2" charset="-122"/>
                <a:cs typeface="Arial Rounded MT Bold" panose="020F0704030504030204" charset="0"/>
              </a:rPr>
              <a:t> by location?</a:t>
            </a:r>
          </a:p>
        </p:txBody>
      </p:sp>
      <p:sp>
        <p:nvSpPr>
          <p:cNvPr id="5" name="Rounded Rectangle 4"/>
          <p:cNvSpPr/>
          <p:nvPr/>
        </p:nvSpPr>
        <p:spPr>
          <a:xfrm>
            <a:off x="6350635" y="2093595"/>
            <a:ext cx="5031740" cy="3520440"/>
          </a:xfrm>
          <a:prstGeom prst="round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Rounded MT Bold" panose="020F0704030504030204" charset="0"/>
              <a:ea typeface="SimSun" panose="02010600030101010101" pitchFamily="2" charset="-122"/>
              <a:cs typeface="Arial Rounded MT Bold" panose="020F0704030504030204" charset="0"/>
            </a:endParaRPr>
          </a:p>
        </p:txBody>
      </p:sp>
      <p:sp>
        <p:nvSpPr>
          <p:cNvPr id="2" name="Text Box 1"/>
          <p:cNvSpPr txBox="1"/>
          <p:nvPr/>
        </p:nvSpPr>
        <p:spPr>
          <a:xfrm>
            <a:off x="6561455" y="2422525"/>
            <a:ext cx="4723130" cy="3190875"/>
          </a:xfrm>
          <a:prstGeom prst="rect">
            <a:avLst/>
          </a:prstGeom>
          <a:noFill/>
        </p:spPr>
        <p:txBody>
          <a:bodyPr wrap="square" rtlCol="0">
            <a:noAutofit/>
          </a:bodyPr>
          <a:lstStyle/>
          <a:p>
            <a:r>
              <a:rPr lang="en-US" dirty="0">
                <a:latin typeface="Arial Rounded MT Bold" panose="020F0704030504030204" charset="0"/>
                <a:cs typeface="Arial Rounded MT Bold" panose="020F0704030504030204" charset="0"/>
              </a:rPr>
              <a:t>Store performance varies significantly across locations, with India, China, and the United States leading in revenue, indicating robust market presence. In contrast, countries like Germany and Poland show lower revenues, pointing to potential growth opportunities. The geographic distribution highlights key markets that could benefit from targeted strategies to enhance performance.</a:t>
            </a:r>
          </a:p>
        </p:txBody>
      </p:sp>
      <p:pic>
        <p:nvPicPr>
          <p:cNvPr id="4" name="Picture 3" descr="Screenshot 2024-09-23 050348"/>
          <p:cNvPicPr>
            <a:picLocks noChangeAspect="1"/>
          </p:cNvPicPr>
          <p:nvPr/>
        </p:nvPicPr>
        <p:blipFill>
          <a:blip r:embed="rId2"/>
          <a:stretch>
            <a:fillRect/>
          </a:stretch>
        </p:blipFill>
        <p:spPr>
          <a:xfrm>
            <a:off x="0" y="4093210"/>
            <a:ext cx="5917565" cy="2764790"/>
          </a:xfrm>
          <a:prstGeom prst="rect">
            <a:avLst/>
          </a:prstGeom>
        </p:spPr>
      </p:pic>
      <p:pic>
        <p:nvPicPr>
          <p:cNvPr id="6" name="Picture 5" descr="Screenshot 2024-09-23 050403"/>
          <p:cNvPicPr>
            <a:picLocks noChangeAspect="1"/>
          </p:cNvPicPr>
          <p:nvPr/>
        </p:nvPicPr>
        <p:blipFill>
          <a:blip r:embed="rId3"/>
          <a:stretch>
            <a:fillRect/>
          </a:stretch>
        </p:blipFill>
        <p:spPr>
          <a:xfrm>
            <a:off x="0" y="0"/>
            <a:ext cx="5577840" cy="397065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096000" y="1931034"/>
            <a:ext cx="5532120" cy="4570095"/>
          </a:xfrm>
          <a:prstGeom prst="round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Rounded MT Bold" panose="020F0704030504030204" charset="0"/>
              <a:ea typeface="SimSun" panose="02010600030101010101" pitchFamily="2" charset="-122"/>
              <a:cs typeface="Arial Rounded MT Bold" panose="020F0704030504030204" charset="0"/>
            </a:endParaRPr>
          </a:p>
        </p:txBody>
      </p:sp>
      <p:sp>
        <p:nvSpPr>
          <p:cNvPr id="3" name="Rounded Rectangle 2"/>
          <p:cNvSpPr/>
          <p:nvPr/>
        </p:nvSpPr>
        <p:spPr>
          <a:xfrm>
            <a:off x="5917565" y="356870"/>
            <a:ext cx="6032500" cy="1193165"/>
          </a:xfrm>
          <a:prstGeom prst="round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dirty="0">
                <a:ln>
                  <a:noFill/>
                </a:ln>
                <a:solidFill>
                  <a:schemeClr val="tx1"/>
                </a:solidFill>
                <a:effectLst/>
                <a:latin typeface="Arial Rounded MT Bold" panose="020F0704030504030204" charset="0"/>
                <a:ea typeface="SimSun" panose="02010600030101010101" pitchFamily="2" charset="-122"/>
                <a:cs typeface="Arial Rounded MT Bold" panose="020F0704030504030204" charset="0"/>
              </a:rPr>
              <a:t>What is the average rental duration by</a:t>
            </a:r>
          </a:p>
          <a:p>
            <a:pPr marL="0" marR="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dirty="0">
                <a:ln>
                  <a:noFill/>
                </a:ln>
                <a:solidFill>
                  <a:schemeClr val="tx1"/>
                </a:solidFill>
                <a:effectLst/>
                <a:latin typeface="Arial Rounded MT Bold" panose="020F0704030504030204" charset="0"/>
                <a:ea typeface="SimSun" panose="02010600030101010101" pitchFamily="2" charset="-122"/>
                <a:cs typeface="Arial Rounded MT Bold" panose="020F0704030504030204" charset="0"/>
              </a:rPr>
              <a:t> staff member?</a:t>
            </a:r>
          </a:p>
        </p:txBody>
      </p:sp>
      <p:sp>
        <p:nvSpPr>
          <p:cNvPr id="2" name="TextBox 1">
            <a:extLst>
              <a:ext uri="{FF2B5EF4-FFF2-40B4-BE49-F238E27FC236}">
                <a16:creationId xmlns:a16="http://schemas.microsoft.com/office/drawing/2014/main" id="{5FC98803-DF00-8472-FB10-B1C7CB74AEE8}"/>
              </a:ext>
            </a:extLst>
          </p:cNvPr>
          <p:cNvSpPr txBox="1"/>
          <p:nvPr/>
        </p:nvSpPr>
        <p:spPr>
          <a:xfrm>
            <a:off x="6479458" y="2340077"/>
            <a:ext cx="4699819" cy="3693319"/>
          </a:xfrm>
          <a:prstGeom prst="rect">
            <a:avLst/>
          </a:prstGeom>
          <a:noFill/>
        </p:spPr>
        <p:txBody>
          <a:bodyPr wrap="square" rtlCol="0">
            <a:spAutoFit/>
          </a:bodyPr>
          <a:lstStyle/>
          <a:p>
            <a:r>
              <a:rPr lang="en-US" dirty="0"/>
              <a:t>The visual depicting "Average Rental Duration per Employee by </a:t>
            </a:r>
            <a:r>
              <a:rPr lang="en-US" dirty="0" err="1"/>
              <a:t>staff_id</a:t>
            </a:r>
            <a:r>
              <a:rPr lang="en-US" dirty="0"/>
              <a:t>" reveals a significant difference in the rental durations managed by two staff members. Staff ID 1 averages about 0.5 days per rental, whereas Staff ID 2 averages around 5.0 days. This disparity suggests potential areas for operational review and efficiency improvement. It could indicate differences in customer handling, the types of rentals managed, or operational practices. Addressing these differences could enhance overall customer satisfaction and streamline rental operations.</a:t>
            </a:r>
            <a:endParaRPr lang="en-IN" dirty="0"/>
          </a:p>
        </p:txBody>
      </p:sp>
      <p:pic>
        <p:nvPicPr>
          <p:cNvPr id="11" name="Picture 10">
            <a:extLst>
              <a:ext uri="{FF2B5EF4-FFF2-40B4-BE49-F238E27FC236}">
                <a16:creationId xmlns:a16="http://schemas.microsoft.com/office/drawing/2014/main" id="{8E147773-6FB1-E436-EFDA-B47F1F8B8D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465" y="1838632"/>
            <a:ext cx="5322692" cy="419476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758950" y="2895600"/>
            <a:ext cx="9022715" cy="717550"/>
          </a:xfrm>
          <a:prstGeom prst="rect">
            <a:avLst/>
          </a:prstGeom>
          <a:noFill/>
        </p:spPr>
        <p:txBody>
          <a:bodyPr wrap="square" rtlCol="0">
            <a:noAutofit/>
          </a:bodyPr>
          <a:lstStyle/>
          <a:p>
            <a:r>
              <a:rPr lang="en-IN" altLang="zh-CN" sz="5400" noProof="0" dirty="0">
                <a:ln>
                  <a:noFill/>
                </a:ln>
                <a:gradFill>
                  <a:gsLst>
                    <a:gs pos="100000">
                      <a:srgbClr val="FF0000"/>
                    </a:gs>
                    <a:gs pos="0">
                      <a:srgbClr val="FF9933"/>
                    </a:gs>
                  </a:gsLst>
                  <a:lin ang="5400000" scaled="1"/>
                </a:gradFill>
                <a:effectLst>
                  <a:outerShdw blurRad="50800" dist="127000" dir="5400000" algn="t" rotWithShape="0">
                    <a:prstClr val="black">
                      <a:alpha val="40000"/>
                    </a:prstClr>
                  </a:outerShdw>
                </a:effectLst>
                <a:uLnTx/>
                <a:uFillTx/>
                <a:latin typeface="Arial" panose="020B0604020202020204" pitchFamily="34" charset="0"/>
                <a:ea typeface="张海山锐线体2.0" pitchFamily="2" charset="-122"/>
                <a:cs typeface="Arial" panose="020B0604020202020204" pitchFamily="34" charset="0"/>
                <a:sym typeface="+mn-ea"/>
              </a:rPr>
              <a:t>   EDA Problem Statement</a:t>
            </a:r>
            <a:endParaRPr lang="en-US" sz="5400"/>
          </a:p>
          <a:p>
            <a:endParaRPr lang="en-US" sz="5400"/>
          </a:p>
        </p:txBody>
      </p:sp>
      <p:sp>
        <p:nvSpPr>
          <p:cNvPr id="4" name="Right Triangle 3"/>
          <p:cNvSpPr/>
          <p:nvPr/>
        </p:nvSpPr>
        <p:spPr>
          <a:xfrm>
            <a:off x="10895330" y="-2540"/>
            <a:ext cx="1296035" cy="1254760"/>
          </a:xfrm>
          <a:prstGeom prst="rtTriangle">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SimSun" panose="02010600030101010101" pitchFamily="2"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4-09-23 064934"/>
          <p:cNvPicPr>
            <a:picLocks noChangeAspect="1"/>
          </p:cNvPicPr>
          <p:nvPr/>
        </p:nvPicPr>
        <p:blipFill>
          <a:blip r:embed="rId2"/>
          <a:stretch>
            <a:fillRect/>
          </a:stretch>
        </p:blipFill>
        <p:spPr>
          <a:xfrm>
            <a:off x="125730" y="205105"/>
            <a:ext cx="5612130" cy="789305"/>
          </a:xfrm>
          <a:prstGeom prst="rect">
            <a:avLst/>
          </a:prstGeom>
        </p:spPr>
      </p:pic>
      <p:pic>
        <p:nvPicPr>
          <p:cNvPr id="3" name="Picture 2" descr="Screenshot 2024-09-23 065005"/>
          <p:cNvPicPr>
            <a:picLocks noChangeAspect="1"/>
          </p:cNvPicPr>
          <p:nvPr/>
        </p:nvPicPr>
        <p:blipFill>
          <a:blip r:embed="rId3"/>
          <a:stretch>
            <a:fillRect/>
          </a:stretch>
        </p:blipFill>
        <p:spPr>
          <a:xfrm>
            <a:off x="125730" y="1156970"/>
            <a:ext cx="5612130" cy="3715385"/>
          </a:xfrm>
          <a:prstGeom prst="rect">
            <a:avLst/>
          </a:prstGeom>
        </p:spPr>
      </p:pic>
      <p:pic>
        <p:nvPicPr>
          <p:cNvPr id="4" name="Picture 3" descr="Screenshot 2024-09-23 065351"/>
          <p:cNvPicPr>
            <a:picLocks noChangeAspect="1"/>
          </p:cNvPicPr>
          <p:nvPr/>
        </p:nvPicPr>
        <p:blipFill>
          <a:blip r:embed="rId4"/>
          <a:stretch>
            <a:fillRect/>
          </a:stretch>
        </p:blipFill>
        <p:spPr>
          <a:xfrm>
            <a:off x="125730" y="5100955"/>
            <a:ext cx="5600700" cy="1438275"/>
          </a:xfrm>
          <a:prstGeom prst="rect">
            <a:avLst/>
          </a:prstGeom>
        </p:spPr>
      </p:pic>
      <p:pic>
        <p:nvPicPr>
          <p:cNvPr id="7" name="Picture 6" descr="Screenshot 2024-09-23 065216"/>
          <p:cNvPicPr>
            <a:picLocks noChangeAspect="1"/>
          </p:cNvPicPr>
          <p:nvPr/>
        </p:nvPicPr>
        <p:blipFill>
          <a:blip r:embed="rId5"/>
          <a:stretch>
            <a:fillRect/>
          </a:stretch>
        </p:blipFill>
        <p:spPr>
          <a:xfrm>
            <a:off x="6080125" y="2661285"/>
            <a:ext cx="5934075" cy="3966845"/>
          </a:xfrm>
          <a:prstGeom prst="rect">
            <a:avLst/>
          </a:prstGeom>
        </p:spPr>
      </p:pic>
      <p:pic>
        <p:nvPicPr>
          <p:cNvPr id="9" name="Picture 8">
            <a:extLst>
              <a:ext uri="{FF2B5EF4-FFF2-40B4-BE49-F238E27FC236}">
                <a16:creationId xmlns:a16="http://schemas.microsoft.com/office/drawing/2014/main" id="{4DBC8914-5E21-E05E-1502-6C3EC0900E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192035"/>
            <a:ext cx="2742564" cy="2344687"/>
          </a:xfrm>
          <a:prstGeom prst="rect">
            <a:avLst/>
          </a:prstGeom>
        </p:spPr>
      </p:pic>
      <p:pic>
        <p:nvPicPr>
          <p:cNvPr id="11" name="Picture 10">
            <a:extLst>
              <a:ext uri="{FF2B5EF4-FFF2-40B4-BE49-F238E27FC236}">
                <a16:creationId xmlns:a16="http://schemas.microsoft.com/office/drawing/2014/main" id="{D5A41CC1-F506-3163-75F5-EC4D4F086D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65499" y="205105"/>
            <a:ext cx="3048702" cy="233161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4-09-23 072528"/>
          <p:cNvPicPr>
            <a:picLocks noChangeAspect="1"/>
          </p:cNvPicPr>
          <p:nvPr/>
        </p:nvPicPr>
        <p:blipFill>
          <a:blip r:embed="rId2"/>
          <a:stretch>
            <a:fillRect/>
          </a:stretch>
        </p:blipFill>
        <p:spPr>
          <a:xfrm>
            <a:off x="180975" y="169545"/>
            <a:ext cx="5914390" cy="714375"/>
          </a:xfrm>
          <a:prstGeom prst="rect">
            <a:avLst/>
          </a:prstGeom>
        </p:spPr>
      </p:pic>
      <p:pic>
        <p:nvPicPr>
          <p:cNvPr id="3" name="Picture 2" descr="Screenshot 2024-09-23 072543"/>
          <p:cNvPicPr>
            <a:picLocks noChangeAspect="1"/>
          </p:cNvPicPr>
          <p:nvPr/>
        </p:nvPicPr>
        <p:blipFill>
          <a:blip r:embed="rId3"/>
          <a:stretch>
            <a:fillRect/>
          </a:stretch>
        </p:blipFill>
        <p:spPr>
          <a:xfrm>
            <a:off x="180975" y="1091565"/>
            <a:ext cx="5914390" cy="3519805"/>
          </a:xfrm>
          <a:prstGeom prst="rect">
            <a:avLst/>
          </a:prstGeom>
        </p:spPr>
      </p:pic>
      <p:pic>
        <p:nvPicPr>
          <p:cNvPr id="4" name="Picture 3" descr="Screenshot 2024-09-23 073010"/>
          <p:cNvPicPr>
            <a:picLocks noChangeAspect="1"/>
          </p:cNvPicPr>
          <p:nvPr/>
        </p:nvPicPr>
        <p:blipFill>
          <a:blip r:embed="rId4"/>
          <a:stretch>
            <a:fillRect/>
          </a:stretch>
        </p:blipFill>
        <p:spPr>
          <a:xfrm>
            <a:off x="180975" y="4819015"/>
            <a:ext cx="5948045" cy="1943100"/>
          </a:xfrm>
          <a:prstGeom prst="rect">
            <a:avLst/>
          </a:prstGeom>
        </p:spPr>
      </p:pic>
      <p:pic>
        <p:nvPicPr>
          <p:cNvPr id="5" name="Picture 4" descr="Screenshot 2024-09-23 072808"/>
          <p:cNvPicPr>
            <a:picLocks noChangeAspect="1"/>
          </p:cNvPicPr>
          <p:nvPr/>
        </p:nvPicPr>
        <p:blipFill>
          <a:blip r:embed="rId5"/>
          <a:stretch>
            <a:fillRect/>
          </a:stretch>
        </p:blipFill>
        <p:spPr>
          <a:xfrm>
            <a:off x="6369050" y="169545"/>
            <a:ext cx="2095500" cy="2456815"/>
          </a:xfrm>
          <a:prstGeom prst="rect">
            <a:avLst/>
          </a:prstGeom>
        </p:spPr>
      </p:pic>
      <p:pic>
        <p:nvPicPr>
          <p:cNvPr id="6" name="Picture 5" descr="Screenshot 2024-09-23 072824"/>
          <p:cNvPicPr>
            <a:picLocks noChangeAspect="1"/>
          </p:cNvPicPr>
          <p:nvPr/>
        </p:nvPicPr>
        <p:blipFill>
          <a:blip r:embed="rId6"/>
          <a:stretch>
            <a:fillRect/>
          </a:stretch>
        </p:blipFill>
        <p:spPr>
          <a:xfrm>
            <a:off x="8642350" y="230505"/>
            <a:ext cx="1731645" cy="2395855"/>
          </a:xfrm>
          <a:prstGeom prst="rect">
            <a:avLst/>
          </a:prstGeom>
        </p:spPr>
      </p:pic>
      <p:pic>
        <p:nvPicPr>
          <p:cNvPr id="7" name="Picture 6" descr="Screenshot 2024-09-23 072836"/>
          <p:cNvPicPr>
            <a:picLocks noChangeAspect="1"/>
          </p:cNvPicPr>
          <p:nvPr/>
        </p:nvPicPr>
        <p:blipFill>
          <a:blip r:embed="rId7"/>
          <a:stretch>
            <a:fillRect/>
          </a:stretch>
        </p:blipFill>
        <p:spPr>
          <a:xfrm>
            <a:off x="10551795" y="230505"/>
            <a:ext cx="1471930" cy="2396490"/>
          </a:xfrm>
          <a:prstGeom prst="rect">
            <a:avLst/>
          </a:prstGeom>
        </p:spPr>
      </p:pic>
      <p:pic>
        <p:nvPicPr>
          <p:cNvPr id="8" name="Picture 7" descr="Screenshot 2024-09-23 072926"/>
          <p:cNvPicPr>
            <a:picLocks noChangeAspect="1"/>
          </p:cNvPicPr>
          <p:nvPr/>
        </p:nvPicPr>
        <p:blipFill>
          <a:blip r:embed="rId8"/>
          <a:stretch>
            <a:fillRect/>
          </a:stretch>
        </p:blipFill>
        <p:spPr>
          <a:xfrm>
            <a:off x="6369050" y="2831465"/>
            <a:ext cx="5654040" cy="38100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2899410" y="1256030"/>
            <a:ext cx="4064000" cy="368300"/>
          </a:xfrm>
          <a:prstGeom prst="rect">
            <a:avLst/>
          </a:prstGeom>
          <a:noFill/>
        </p:spPr>
        <p:txBody>
          <a:bodyPr wrap="square" rtlCol="0">
            <a:spAutoFit/>
          </a:bodyPr>
          <a:lstStyle/>
          <a:p>
            <a:endParaRPr lang="en-US"/>
          </a:p>
        </p:txBody>
      </p:sp>
      <p:sp>
        <p:nvSpPr>
          <p:cNvPr id="5" name="Text Box 4"/>
          <p:cNvSpPr txBox="1"/>
          <p:nvPr/>
        </p:nvSpPr>
        <p:spPr>
          <a:xfrm>
            <a:off x="-3938270" y="593090"/>
            <a:ext cx="4064000" cy="368300"/>
          </a:xfrm>
          <a:prstGeom prst="rect">
            <a:avLst/>
          </a:prstGeom>
          <a:noFill/>
        </p:spPr>
        <p:txBody>
          <a:bodyPr wrap="square" rtlCol="0">
            <a:spAutoFit/>
          </a:bodyPr>
          <a:lstStyle/>
          <a:p>
            <a:endParaRPr lang="en-US"/>
          </a:p>
        </p:txBody>
      </p:sp>
      <p:pic>
        <p:nvPicPr>
          <p:cNvPr id="6" name="Picture 5" descr="Screenshot 2024-09-23 081912"/>
          <p:cNvPicPr>
            <a:picLocks noChangeAspect="1"/>
          </p:cNvPicPr>
          <p:nvPr/>
        </p:nvPicPr>
        <p:blipFill>
          <a:blip r:embed="rId2"/>
          <a:stretch>
            <a:fillRect/>
          </a:stretch>
        </p:blipFill>
        <p:spPr>
          <a:xfrm>
            <a:off x="205105" y="180340"/>
            <a:ext cx="5891530" cy="781050"/>
          </a:xfrm>
          <a:prstGeom prst="rect">
            <a:avLst/>
          </a:prstGeom>
        </p:spPr>
      </p:pic>
      <p:pic>
        <p:nvPicPr>
          <p:cNvPr id="7" name="Picture 6" descr="Screenshot 2024-09-23 081921"/>
          <p:cNvPicPr>
            <a:picLocks noChangeAspect="1"/>
          </p:cNvPicPr>
          <p:nvPr/>
        </p:nvPicPr>
        <p:blipFill>
          <a:blip r:embed="rId3"/>
          <a:stretch>
            <a:fillRect/>
          </a:stretch>
        </p:blipFill>
        <p:spPr>
          <a:xfrm>
            <a:off x="205105" y="1108075"/>
            <a:ext cx="5890895" cy="3280410"/>
          </a:xfrm>
          <a:prstGeom prst="rect">
            <a:avLst/>
          </a:prstGeom>
        </p:spPr>
      </p:pic>
      <p:pic>
        <p:nvPicPr>
          <p:cNvPr id="9" name="Picture 8" descr="Screenshot 2024-09-23 082119"/>
          <p:cNvPicPr>
            <a:picLocks noChangeAspect="1"/>
          </p:cNvPicPr>
          <p:nvPr/>
        </p:nvPicPr>
        <p:blipFill>
          <a:blip r:embed="rId4"/>
          <a:stretch>
            <a:fillRect/>
          </a:stretch>
        </p:blipFill>
        <p:spPr>
          <a:xfrm>
            <a:off x="6301105" y="1364615"/>
            <a:ext cx="5684520" cy="5377180"/>
          </a:xfrm>
          <a:prstGeom prst="rect">
            <a:avLst/>
          </a:prstGeom>
        </p:spPr>
      </p:pic>
      <p:pic>
        <p:nvPicPr>
          <p:cNvPr id="14" name="Picture 13" descr="Screenshot 2024-09-23 125615"/>
          <p:cNvPicPr>
            <a:picLocks noChangeAspect="1"/>
          </p:cNvPicPr>
          <p:nvPr/>
        </p:nvPicPr>
        <p:blipFill>
          <a:blip r:embed="rId5"/>
          <a:stretch>
            <a:fillRect/>
          </a:stretch>
        </p:blipFill>
        <p:spPr>
          <a:xfrm>
            <a:off x="205105" y="4455795"/>
            <a:ext cx="5891530" cy="2286000"/>
          </a:xfrm>
          <a:prstGeom prst="rect">
            <a:avLst/>
          </a:prstGeom>
        </p:spPr>
      </p:pic>
      <p:pic>
        <p:nvPicPr>
          <p:cNvPr id="3" name="Picture 2">
            <a:extLst>
              <a:ext uri="{FF2B5EF4-FFF2-40B4-BE49-F238E27FC236}">
                <a16:creationId xmlns:a16="http://schemas.microsoft.com/office/drawing/2014/main" id="{F3F82E21-607C-9F9D-FF1F-92BEAD52D7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01104" y="180339"/>
            <a:ext cx="5684519" cy="107569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624965" y="768985"/>
            <a:ext cx="9434830" cy="1990090"/>
          </a:xfrm>
          <a:prstGeom prst="rect">
            <a:avLst/>
          </a:prstGeom>
          <a:noFill/>
        </p:spPr>
        <p:txBody>
          <a:bodyPr wrap="square" rtlCol="0">
            <a:noAutofit/>
          </a:bodyPr>
          <a:lstStyle/>
          <a:p>
            <a:r>
              <a:rPr lang="en-US" u="sng">
                <a:gradFill>
                  <a:gsLst>
                    <a:gs pos="0">
                      <a:srgbClr val="9EE256"/>
                    </a:gs>
                    <a:gs pos="100000">
                      <a:srgbClr val="52762D"/>
                    </a:gs>
                  </a:gsLst>
                  <a:lin scaled="0"/>
                </a:gradFill>
                <a:latin typeface="Arial Rounded MT Bold" panose="020F0704030504030204" charset="0"/>
                <a:cs typeface="Arial Rounded MT Bold" panose="020F0704030504030204" charset="0"/>
              </a:rPr>
              <a:t>Project Objective:</a:t>
            </a:r>
          </a:p>
          <a:p>
            <a:r>
              <a:rPr lang="en-US">
                <a:solidFill>
                  <a:schemeClr val="bg1"/>
                </a:solidFill>
                <a:latin typeface="Arial Rounded MT Bold" panose="020F0704030504030204" charset="0"/>
                <a:cs typeface="Arial Rounded MT Bold" panose="020F0704030504030204" charset="0"/>
              </a:rPr>
              <a:t>The primary objective of this analysis is to unlock key business insights from the movie rental data, enhancing operational efficiency, customer satisfaction, and revenue growth. We aim to identify high-performing customer segments, optimize inventory, and understand the trends driving rental behavior.</a:t>
            </a:r>
          </a:p>
          <a:p>
            <a:endParaRPr lang="en-US">
              <a:solidFill>
                <a:schemeClr val="bg1"/>
              </a:solidFill>
              <a:latin typeface="Arial Rounded MT Bold" panose="020F0704030504030204" charset="0"/>
              <a:cs typeface="Arial Rounded MT Bold" panose="020F0704030504030204" charset="0"/>
            </a:endParaRPr>
          </a:p>
        </p:txBody>
      </p:sp>
      <p:sp>
        <p:nvSpPr>
          <p:cNvPr id="3" name="Text Box 2"/>
          <p:cNvSpPr txBox="1"/>
          <p:nvPr/>
        </p:nvSpPr>
        <p:spPr>
          <a:xfrm>
            <a:off x="1624965" y="3010535"/>
            <a:ext cx="9434830" cy="2882900"/>
          </a:xfrm>
          <a:prstGeom prst="rect">
            <a:avLst/>
          </a:prstGeom>
          <a:noFill/>
        </p:spPr>
        <p:txBody>
          <a:bodyPr wrap="square" rtlCol="0">
            <a:noAutofit/>
          </a:bodyPr>
          <a:lstStyle/>
          <a:p>
            <a:r>
              <a:rPr lang="en-US" u="sng">
                <a:gradFill>
                  <a:gsLst>
                    <a:gs pos="0">
                      <a:srgbClr val="9EE256"/>
                    </a:gs>
                    <a:gs pos="100000">
                      <a:srgbClr val="52762D"/>
                    </a:gs>
                  </a:gsLst>
                  <a:lin scaled="0"/>
                </a:gradFill>
                <a:latin typeface="Arial Rounded MT Bold" panose="020F0704030504030204" charset="0"/>
                <a:cs typeface="Arial Rounded MT Bold" panose="020F0704030504030204" charset="0"/>
              </a:rPr>
              <a:t>Analysis Scope:</a:t>
            </a:r>
            <a:endParaRPr lang="en-US">
              <a:solidFill>
                <a:schemeClr val="bg1"/>
              </a:solidFill>
              <a:latin typeface="Arial Rounded MT Bold" panose="020F0704030504030204" charset="0"/>
              <a:cs typeface="Arial Rounded MT Bold" panose="020F0704030504030204" charset="0"/>
            </a:endParaRPr>
          </a:p>
          <a:p>
            <a:r>
              <a:rPr lang="en-US">
                <a:gradFill>
                  <a:gsLst>
                    <a:gs pos="0">
                      <a:srgbClr val="FBFB11"/>
                    </a:gs>
                    <a:gs pos="100000">
                      <a:srgbClr val="838309"/>
                    </a:gs>
                  </a:gsLst>
                  <a:lin scaled="0"/>
                </a:gradFill>
                <a:latin typeface="Arial Rounded MT Bold" panose="020F0704030504030204" charset="0"/>
                <a:cs typeface="Arial Rounded MT Bold" panose="020F0704030504030204" charset="0"/>
              </a:rPr>
              <a:t>Sales Trends:</a:t>
            </a:r>
            <a:r>
              <a:rPr lang="en-US">
                <a:solidFill>
                  <a:schemeClr val="bg1"/>
                </a:solidFill>
                <a:latin typeface="Arial Rounded MT Bold" panose="020F0704030504030204" charset="0"/>
                <a:cs typeface="Arial Rounded MT Bold" panose="020F0704030504030204" charset="0"/>
              </a:rPr>
              <a:t> A monthly breakdown to observe fluctuations in revenue.</a:t>
            </a:r>
          </a:p>
          <a:p>
            <a:r>
              <a:rPr lang="en-US">
                <a:solidFill>
                  <a:schemeClr val="bg1"/>
                </a:solidFill>
                <a:latin typeface="Arial Rounded MT Bold" panose="020F0704030504030204" charset="0"/>
                <a:cs typeface="Arial Rounded MT Bold" panose="020F0704030504030204" charset="0"/>
              </a:rPr>
              <a:t>Customer Behavior: Analysis of purchasing patterns, identifying new vs. repeat customers.</a:t>
            </a:r>
          </a:p>
          <a:p>
            <a:r>
              <a:rPr lang="en-US">
                <a:gradFill>
                  <a:gsLst>
                    <a:gs pos="0">
                      <a:srgbClr val="FBFB11"/>
                    </a:gs>
                    <a:gs pos="100000">
                      <a:srgbClr val="838309"/>
                    </a:gs>
                  </a:gsLst>
                  <a:lin scaled="0"/>
                </a:gradFill>
                <a:latin typeface="Arial Rounded MT Bold" panose="020F0704030504030204" charset="0"/>
                <a:cs typeface="Arial Rounded MT Bold" panose="020F0704030504030204" charset="0"/>
              </a:rPr>
              <a:t>Inventory &amp; Rentals:</a:t>
            </a:r>
            <a:r>
              <a:rPr lang="en-US">
                <a:solidFill>
                  <a:schemeClr val="bg1"/>
                </a:solidFill>
                <a:latin typeface="Arial Rounded MT Bold" panose="020F0704030504030204" charset="0"/>
                <a:cs typeface="Arial Rounded MT Bold" panose="020F0704030504030204" charset="0"/>
              </a:rPr>
              <a:t> Insights into film categories, rental durations, and inventory management.</a:t>
            </a:r>
          </a:p>
          <a:p>
            <a:r>
              <a:rPr lang="en-US">
                <a:gradFill>
                  <a:gsLst>
                    <a:gs pos="0">
                      <a:srgbClr val="FBFB11"/>
                    </a:gs>
                    <a:gs pos="100000">
                      <a:srgbClr val="838309"/>
                    </a:gs>
                  </a:gsLst>
                  <a:lin scaled="0"/>
                </a:gradFill>
                <a:latin typeface="Arial Rounded MT Bold" panose="020F0704030504030204" charset="0"/>
                <a:cs typeface="Arial Rounded MT Bold" panose="020F0704030504030204" charset="0"/>
              </a:rPr>
              <a:t>Store Performance:</a:t>
            </a:r>
            <a:r>
              <a:rPr lang="en-US">
                <a:solidFill>
                  <a:schemeClr val="bg1"/>
                </a:solidFill>
                <a:latin typeface="Arial Rounded MT Bold" panose="020F0704030504030204" charset="0"/>
                <a:cs typeface="Arial Rounded MT Bold" panose="020F0704030504030204" charset="0"/>
              </a:rPr>
              <a:t> Performance evaluation across different locations, both operationally and financially.</a:t>
            </a:r>
          </a:p>
          <a:p>
            <a:r>
              <a:rPr lang="en-US">
                <a:gradFill>
                  <a:gsLst>
                    <a:gs pos="0">
                      <a:srgbClr val="FBFB11"/>
                    </a:gs>
                    <a:gs pos="100000">
                      <a:srgbClr val="838309"/>
                    </a:gs>
                  </a:gsLst>
                  <a:lin scaled="0"/>
                </a:gradFill>
                <a:latin typeface="Arial Rounded MT Bold" panose="020F0704030504030204" charset="0"/>
                <a:cs typeface="Arial Rounded MT Bold" panose="020F0704030504030204" charset="0"/>
              </a:rPr>
              <a:t>Geographical Insights:</a:t>
            </a:r>
            <a:r>
              <a:rPr lang="en-US">
                <a:solidFill>
                  <a:schemeClr val="bg1"/>
                </a:solidFill>
                <a:latin typeface="Arial Rounded MT Bold" panose="020F0704030504030204" charset="0"/>
                <a:cs typeface="Arial Rounded MT Bold" panose="020F0704030504030204" charset="0"/>
              </a:rPr>
              <a:t> Customer distribution by city and country to optimize regional strategies.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4-09-23 085252"/>
          <p:cNvPicPr>
            <a:picLocks noChangeAspect="1"/>
          </p:cNvPicPr>
          <p:nvPr/>
        </p:nvPicPr>
        <p:blipFill>
          <a:blip r:embed="rId2"/>
          <a:stretch>
            <a:fillRect/>
          </a:stretch>
        </p:blipFill>
        <p:spPr>
          <a:xfrm>
            <a:off x="146050" y="182245"/>
            <a:ext cx="5765165" cy="685165"/>
          </a:xfrm>
          <a:prstGeom prst="rect">
            <a:avLst/>
          </a:prstGeom>
        </p:spPr>
      </p:pic>
      <p:pic>
        <p:nvPicPr>
          <p:cNvPr id="3" name="Picture 2" descr="Screenshot 2024-09-23 085318"/>
          <p:cNvPicPr>
            <a:picLocks noChangeAspect="1"/>
          </p:cNvPicPr>
          <p:nvPr/>
        </p:nvPicPr>
        <p:blipFill>
          <a:blip r:embed="rId3"/>
          <a:stretch>
            <a:fillRect/>
          </a:stretch>
        </p:blipFill>
        <p:spPr>
          <a:xfrm>
            <a:off x="146050" y="1038225"/>
            <a:ext cx="5765165" cy="3539490"/>
          </a:xfrm>
          <a:prstGeom prst="rect">
            <a:avLst/>
          </a:prstGeom>
        </p:spPr>
      </p:pic>
      <p:pic>
        <p:nvPicPr>
          <p:cNvPr id="4" name="Picture 3" descr="Screenshot 2024-09-23 085548"/>
          <p:cNvPicPr>
            <a:picLocks noChangeAspect="1"/>
          </p:cNvPicPr>
          <p:nvPr/>
        </p:nvPicPr>
        <p:blipFill>
          <a:blip r:embed="rId4"/>
          <a:stretch>
            <a:fillRect/>
          </a:stretch>
        </p:blipFill>
        <p:spPr>
          <a:xfrm>
            <a:off x="146050" y="4675505"/>
            <a:ext cx="5765165" cy="2059305"/>
          </a:xfrm>
          <a:prstGeom prst="rect">
            <a:avLst/>
          </a:prstGeom>
        </p:spPr>
      </p:pic>
      <p:pic>
        <p:nvPicPr>
          <p:cNvPr id="6" name="Picture 5" descr="Screenshot 2024-09-23 085427"/>
          <p:cNvPicPr>
            <a:picLocks noChangeAspect="1"/>
          </p:cNvPicPr>
          <p:nvPr/>
        </p:nvPicPr>
        <p:blipFill>
          <a:blip r:embed="rId5"/>
          <a:stretch>
            <a:fillRect/>
          </a:stretch>
        </p:blipFill>
        <p:spPr>
          <a:xfrm>
            <a:off x="9658985" y="535293"/>
            <a:ext cx="2359025" cy="2162463"/>
          </a:xfrm>
          <a:prstGeom prst="rect">
            <a:avLst/>
          </a:prstGeom>
        </p:spPr>
      </p:pic>
      <p:pic>
        <p:nvPicPr>
          <p:cNvPr id="7" name="Picture 6" descr="Screenshot 2024-09-23 085616"/>
          <p:cNvPicPr>
            <a:picLocks noChangeAspect="1"/>
          </p:cNvPicPr>
          <p:nvPr/>
        </p:nvPicPr>
        <p:blipFill>
          <a:blip r:embed="rId6"/>
          <a:stretch>
            <a:fillRect/>
          </a:stretch>
        </p:blipFill>
        <p:spPr>
          <a:xfrm>
            <a:off x="6131560" y="3185652"/>
            <a:ext cx="5886450" cy="3378343"/>
          </a:xfrm>
          <a:prstGeom prst="rect">
            <a:avLst/>
          </a:prstGeom>
        </p:spPr>
      </p:pic>
      <p:pic>
        <p:nvPicPr>
          <p:cNvPr id="9" name="Picture 8">
            <a:extLst>
              <a:ext uri="{FF2B5EF4-FFF2-40B4-BE49-F238E27FC236}">
                <a16:creationId xmlns:a16="http://schemas.microsoft.com/office/drawing/2014/main" id="{85DC1562-8917-AA11-CB93-7ACA59B401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31560" y="182245"/>
            <a:ext cx="3331997" cy="2826426"/>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4-09-23 091818"/>
          <p:cNvPicPr>
            <a:picLocks noChangeAspect="1"/>
          </p:cNvPicPr>
          <p:nvPr/>
        </p:nvPicPr>
        <p:blipFill>
          <a:blip r:embed="rId2"/>
          <a:stretch>
            <a:fillRect/>
          </a:stretch>
        </p:blipFill>
        <p:spPr>
          <a:xfrm>
            <a:off x="146050" y="229870"/>
            <a:ext cx="5172710" cy="647700"/>
          </a:xfrm>
          <a:prstGeom prst="rect">
            <a:avLst/>
          </a:prstGeom>
        </p:spPr>
      </p:pic>
      <p:pic>
        <p:nvPicPr>
          <p:cNvPr id="3" name="Picture 2" descr="Screenshot 2024-09-23 091906"/>
          <p:cNvPicPr>
            <a:picLocks noChangeAspect="1"/>
          </p:cNvPicPr>
          <p:nvPr/>
        </p:nvPicPr>
        <p:blipFill>
          <a:blip r:embed="rId3"/>
          <a:stretch>
            <a:fillRect/>
          </a:stretch>
        </p:blipFill>
        <p:spPr>
          <a:xfrm>
            <a:off x="146050" y="990600"/>
            <a:ext cx="5172075" cy="3392805"/>
          </a:xfrm>
          <a:prstGeom prst="rect">
            <a:avLst/>
          </a:prstGeom>
        </p:spPr>
      </p:pic>
      <p:pic>
        <p:nvPicPr>
          <p:cNvPr id="5" name="Picture 4" descr="Screenshot 2024-09-23 091956"/>
          <p:cNvPicPr>
            <a:picLocks noChangeAspect="1"/>
          </p:cNvPicPr>
          <p:nvPr/>
        </p:nvPicPr>
        <p:blipFill>
          <a:blip r:embed="rId4"/>
          <a:stretch>
            <a:fillRect/>
          </a:stretch>
        </p:blipFill>
        <p:spPr>
          <a:xfrm>
            <a:off x="8987155" y="229870"/>
            <a:ext cx="2970530" cy="2834005"/>
          </a:xfrm>
          <a:prstGeom prst="rect">
            <a:avLst/>
          </a:prstGeom>
        </p:spPr>
      </p:pic>
      <p:pic>
        <p:nvPicPr>
          <p:cNvPr id="6" name="Picture 5" descr="Screenshot 2024-09-23 092019"/>
          <p:cNvPicPr>
            <a:picLocks noChangeAspect="1"/>
          </p:cNvPicPr>
          <p:nvPr/>
        </p:nvPicPr>
        <p:blipFill>
          <a:blip r:embed="rId5"/>
          <a:stretch>
            <a:fillRect/>
          </a:stretch>
        </p:blipFill>
        <p:spPr>
          <a:xfrm>
            <a:off x="6164826" y="3335020"/>
            <a:ext cx="5338915" cy="3293110"/>
          </a:xfrm>
          <a:prstGeom prst="rect">
            <a:avLst/>
          </a:prstGeom>
        </p:spPr>
      </p:pic>
      <p:pic>
        <p:nvPicPr>
          <p:cNvPr id="7" name="Picture 6" descr="Screenshot 2024-09-23 092033"/>
          <p:cNvPicPr>
            <a:picLocks noChangeAspect="1"/>
          </p:cNvPicPr>
          <p:nvPr/>
        </p:nvPicPr>
        <p:blipFill>
          <a:blip r:embed="rId6"/>
          <a:stretch>
            <a:fillRect/>
          </a:stretch>
        </p:blipFill>
        <p:spPr>
          <a:xfrm>
            <a:off x="146050" y="4581525"/>
            <a:ext cx="5172710" cy="2111375"/>
          </a:xfrm>
          <a:prstGeom prst="rect">
            <a:avLst/>
          </a:prstGeom>
        </p:spPr>
      </p:pic>
      <p:pic>
        <p:nvPicPr>
          <p:cNvPr id="9" name="Picture 8">
            <a:extLst>
              <a:ext uri="{FF2B5EF4-FFF2-40B4-BE49-F238E27FC236}">
                <a16:creationId xmlns:a16="http://schemas.microsoft.com/office/drawing/2014/main" id="{2BDF80AB-A8B7-F313-0C1A-1085210C81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79872" y="228601"/>
            <a:ext cx="2970530" cy="283527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4-09-23 093414"/>
          <p:cNvPicPr>
            <a:picLocks noChangeAspect="1"/>
          </p:cNvPicPr>
          <p:nvPr/>
        </p:nvPicPr>
        <p:blipFill>
          <a:blip r:embed="rId2"/>
          <a:stretch>
            <a:fillRect/>
          </a:stretch>
        </p:blipFill>
        <p:spPr>
          <a:xfrm>
            <a:off x="252095" y="220345"/>
            <a:ext cx="5123180" cy="790575"/>
          </a:xfrm>
          <a:prstGeom prst="rect">
            <a:avLst/>
          </a:prstGeom>
        </p:spPr>
      </p:pic>
      <p:pic>
        <p:nvPicPr>
          <p:cNvPr id="3" name="Picture 2" descr="Screenshot 2024-09-23 093432"/>
          <p:cNvPicPr>
            <a:picLocks noChangeAspect="1"/>
          </p:cNvPicPr>
          <p:nvPr/>
        </p:nvPicPr>
        <p:blipFill>
          <a:blip r:embed="rId3"/>
          <a:stretch>
            <a:fillRect/>
          </a:stretch>
        </p:blipFill>
        <p:spPr>
          <a:xfrm>
            <a:off x="252095" y="1181735"/>
            <a:ext cx="5122545" cy="3164840"/>
          </a:xfrm>
          <a:prstGeom prst="rect">
            <a:avLst/>
          </a:prstGeom>
        </p:spPr>
      </p:pic>
      <p:pic>
        <p:nvPicPr>
          <p:cNvPr id="5" name="Picture 4" descr="Screenshot 2024-09-23 093515"/>
          <p:cNvPicPr>
            <a:picLocks noChangeAspect="1"/>
          </p:cNvPicPr>
          <p:nvPr/>
        </p:nvPicPr>
        <p:blipFill>
          <a:blip r:embed="rId4"/>
          <a:stretch>
            <a:fillRect/>
          </a:stretch>
        </p:blipFill>
        <p:spPr>
          <a:xfrm>
            <a:off x="9552940" y="220345"/>
            <a:ext cx="2200910" cy="2616200"/>
          </a:xfrm>
          <a:prstGeom prst="rect">
            <a:avLst/>
          </a:prstGeom>
        </p:spPr>
      </p:pic>
      <p:pic>
        <p:nvPicPr>
          <p:cNvPr id="6" name="Picture 5" descr="Screenshot 2024-09-23 093532"/>
          <p:cNvPicPr>
            <a:picLocks noChangeAspect="1"/>
          </p:cNvPicPr>
          <p:nvPr/>
        </p:nvPicPr>
        <p:blipFill>
          <a:blip r:embed="rId5"/>
          <a:stretch>
            <a:fillRect/>
          </a:stretch>
        </p:blipFill>
        <p:spPr>
          <a:xfrm>
            <a:off x="252095" y="4583430"/>
            <a:ext cx="5121910" cy="2102485"/>
          </a:xfrm>
          <a:prstGeom prst="rect">
            <a:avLst/>
          </a:prstGeom>
        </p:spPr>
      </p:pic>
      <p:pic>
        <p:nvPicPr>
          <p:cNvPr id="7" name="Picture 6" descr="Screenshot 2024-09-23 093602"/>
          <p:cNvPicPr>
            <a:picLocks noChangeAspect="1"/>
          </p:cNvPicPr>
          <p:nvPr/>
        </p:nvPicPr>
        <p:blipFill>
          <a:blip r:embed="rId6"/>
          <a:stretch>
            <a:fillRect/>
          </a:stretch>
        </p:blipFill>
        <p:spPr>
          <a:xfrm>
            <a:off x="5884544" y="3072765"/>
            <a:ext cx="5869305" cy="3496310"/>
          </a:xfrm>
          <a:prstGeom prst="rect">
            <a:avLst/>
          </a:prstGeom>
        </p:spPr>
      </p:pic>
      <p:pic>
        <p:nvPicPr>
          <p:cNvPr id="9" name="Picture 8">
            <a:extLst>
              <a:ext uri="{FF2B5EF4-FFF2-40B4-BE49-F238E27FC236}">
                <a16:creationId xmlns:a16="http://schemas.microsoft.com/office/drawing/2014/main" id="{421F994D-0D56-BA7C-9F67-ECE333F666B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84545" y="220345"/>
            <a:ext cx="3554423" cy="26162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4-09-23 095853"/>
          <p:cNvPicPr>
            <a:picLocks noChangeAspect="1"/>
          </p:cNvPicPr>
          <p:nvPr/>
        </p:nvPicPr>
        <p:blipFill>
          <a:blip r:embed="rId2"/>
          <a:stretch>
            <a:fillRect/>
          </a:stretch>
        </p:blipFill>
        <p:spPr>
          <a:xfrm>
            <a:off x="213995" y="191770"/>
            <a:ext cx="5525135" cy="768985"/>
          </a:xfrm>
          <a:prstGeom prst="rect">
            <a:avLst/>
          </a:prstGeom>
        </p:spPr>
      </p:pic>
      <p:pic>
        <p:nvPicPr>
          <p:cNvPr id="3" name="Picture 2" descr="Screenshot 2024-09-23 095921"/>
          <p:cNvPicPr>
            <a:picLocks noChangeAspect="1"/>
          </p:cNvPicPr>
          <p:nvPr/>
        </p:nvPicPr>
        <p:blipFill>
          <a:blip r:embed="rId3"/>
          <a:stretch>
            <a:fillRect/>
          </a:stretch>
        </p:blipFill>
        <p:spPr>
          <a:xfrm>
            <a:off x="213995" y="1191895"/>
            <a:ext cx="5525135" cy="3181350"/>
          </a:xfrm>
          <a:prstGeom prst="rect">
            <a:avLst/>
          </a:prstGeom>
        </p:spPr>
      </p:pic>
      <p:pic>
        <p:nvPicPr>
          <p:cNvPr id="4" name="Picture 3" descr="Screenshot 2024-09-23 100020"/>
          <p:cNvPicPr>
            <a:picLocks noChangeAspect="1"/>
          </p:cNvPicPr>
          <p:nvPr/>
        </p:nvPicPr>
        <p:blipFill>
          <a:blip r:embed="rId4"/>
          <a:stretch>
            <a:fillRect/>
          </a:stretch>
        </p:blipFill>
        <p:spPr>
          <a:xfrm>
            <a:off x="213995" y="4604385"/>
            <a:ext cx="5652135" cy="2105660"/>
          </a:xfrm>
          <a:prstGeom prst="rect">
            <a:avLst/>
          </a:prstGeom>
        </p:spPr>
      </p:pic>
      <p:pic>
        <p:nvPicPr>
          <p:cNvPr id="6" name="Picture 5" descr="Screenshot 2024-09-23 100049"/>
          <p:cNvPicPr>
            <a:picLocks noChangeAspect="1"/>
          </p:cNvPicPr>
          <p:nvPr/>
        </p:nvPicPr>
        <p:blipFill>
          <a:blip r:embed="rId5"/>
          <a:stretch>
            <a:fillRect/>
          </a:stretch>
        </p:blipFill>
        <p:spPr>
          <a:xfrm>
            <a:off x="6245225" y="3429000"/>
            <a:ext cx="5725795" cy="3208655"/>
          </a:xfrm>
          <a:prstGeom prst="rect">
            <a:avLst/>
          </a:prstGeom>
        </p:spPr>
      </p:pic>
      <p:pic>
        <p:nvPicPr>
          <p:cNvPr id="8" name="Picture 7">
            <a:extLst>
              <a:ext uri="{FF2B5EF4-FFF2-40B4-BE49-F238E27FC236}">
                <a16:creationId xmlns:a16="http://schemas.microsoft.com/office/drawing/2014/main" id="{E7FA35B0-8189-72B0-786A-C4A2A00384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5096" y="220345"/>
            <a:ext cx="4454014" cy="3004636"/>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4-09-23 101459"/>
          <p:cNvPicPr>
            <a:picLocks noChangeAspect="1"/>
          </p:cNvPicPr>
          <p:nvPr/>
        </p:nvPicPr>
        <p:blipFill>
          <a:blip r:embed="rId2"/>
          <a:stretch>
            <a:fillRect/>
          </a:stretch>
        </p:blipFill>
        <p:spPr>
          <a:xfrm>
            <a:off x="193675" y="230505"/>
            <a:ext cx="5600700" cy="693420"/>
          </a:xfrm>
          <a:prstGeom prst="rect">
            <a:avLst/>
          </a:prstGeom>
        </p:spPr>
      </p:pic>
      <p:pic>
        <p:nvPicPr>
          <p:cNvPr id="3" name="Picture 2" descr="Screenshot 2024-09-23 101522"/>
          <p:cNvPicPr>
            <a:picLocks noChangeAspect="1"/>
          </p:cNvPicPr>
          <p:nvPr/>
        </p:nvPicPr>
        <p:blipFill>
          <a:blip r:embed="rId3"/>
          <a:stretch>
            <a:fillRect/>
          </a:stretch>
        </p:blipFill>
        <p:spPr>
          <a:xfrm>
            <a:off x="193675" y="1096010"/>
            <a:ext cx="5600700" cy="3100070"/>
          </a:xfrm>
          <a:prstGeom prst="rect">
            <a:avLst/>
          </a:prstGeom>
        </p:spPr>
      </p:pic>
      <p:pic>
        <p:nvPicPr>
          <p:cNvPr id="5" name="Picture 4" descr="Screenshot 2024-09-23 101641"/>
          <p:cNvPicPr>
            <a:picLocks noChangeAspect="1"/>
          </p:cNvPicPr>
          <p:nvPr/>
        </p:nvPicPr>
        <p:blipFill>
          <a:blip r:embed="rId4"/>
          <a:stretch>
            <a:fillRect/>
          </a:stretch>
        </p:blipFill>
        <p:spPr>
          <a:xfrm>
            <a:off x="193675" y="4490720"/>
            <a:ext cx="5622925" cy="2040255"/>
          </a:xfrm>
          <a:prstGeom prst="rect">
            <a:avLst/>
          </a:prstGeom>
        </p:spPr>
      </p:pic>
      <p:pic>
        <p:nvPicPr>
          <p:cNvPr id="6" name="Picture 5" descr="Screenshot 2024-09-23 101703"/>
          <p:cNvPicPr>
            <a:picLocks noChangeAspect="1"/>
          </p:cNvPicPr>
          <p:nvPr/>
        </p:nvPicPr>
        <p:blipFill>
          <a:blip r:embed="rId5"/>
          <a:stretch>
            <a:fillRect/>
          </a:stretch>
        </p:blipFill>
        <p:spPr>
          <a:xfrm>
            <a:off x="6317615" y="2247142"/>
            <a:ext cx="5504180" cy="4049395"/>
          </a:xfrm>
          <a:prstGeom prst="rect">
            <a:avLst/>
          </a:prstGeom>
        </p:spPr>
      </p:pic>
      <p:pic>
        <p:nvPicPr>
          <p:cNvPr id="8" name="Picture 7">
            <a:extLst>
              <a:ext uri="{FF2B5EF4-FFF2-40B4-BE49-F238E27FC236}">
                <a16:creationId xmlns:a16="http://schemas.microsoft.com/office/drawing/2014/main" id="{B1113D7D-603A-101D-E92A-A8DF9A0DFC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17615" y="266608"/>
            <a:ext cx="5504180" cy="1542527"/>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4-09-23 104725"/>
          <p:cNvPicPr>
            <a:picLocks noChangeAspect="1"/>
          </p:cNvPicPr>
          <p:nvPr/>
        </p:nvPicPr>
        <p:blipFill>
          <a:blip r:embed="rId2"/>
          <a:stretch>
            <a:fillRect/>
          </a:stretch>
        </p:blipFill>
        <p:spPr>
          <a:xfrm>
            <a:off x="146050" y="258445"/>
            <a:ext cx="5297805" cy="638175"/>
          </a:xfrm>
          <a:prstGeom prst="rect">
            <a:avLst/>
          </a:prstGeom>
        </p:spPr>
      </p:pic>
      <p:pic>
        <p:nvPicPr>
          <p:cNvPr id="3" name="Picture 2" descr="Screenshot 2024-09-23 104802"/>
          <p:cNvPicPr>
            <a:picLocks noChangeAspect="1"/>
          </p:cNvPicPr>
          <p:nvPr/>
        </p:nvPicPr>
        <p:blipFill>
          <a:blip r:embed="rId3"/>
          <a:stretch>
            <a:fillRect/>
          </a:stretch>
        </p:blipFill>
        <p:spPr>
          <a:xfrm>
            <a:off x="146050" y="1021080"/>
            <a:ext cx="5297170" cy="3234690"/>
          </a:xfrm>
          <a:prstGeom prst="rect">
            <a:avLst/>
          </a:prstGeom>
        </p:spPr>
      </p:pic>
      <p:pic>
        <p:nvPicPr>
          <p:cNvPr id="6" name="Picture 5" descr="Screenshot 2024-09-23 104850"/>
          <p:cNvPicPr>
            <a:picLocks noChangeAspect="1"/>
          </p:cNvPicPr>
          <p:nvPr/>
        </p:nvPicPr>
        <p:blipFill>
          <a:blip r:embed="rId4"/>
          <a:stretch>
            <a:fillRect/>
          </a:stretch>
        </p:blipFill>
        <p:spPr>
          <a:xfrm>
            <a:off x="10294620" y="1165225"/>
            <a:ext cx="1741805" cy="1066800"/>
          </a:xfrm>
          <a:prstGeom prst="rect">
            <a:avLst/>
          </a:prstGeom>
        </p:spPr>
      </p:pic>
      <p:pic>
        <p:nvPicPr>
          <p:cNvPr id="7" name="Picture 6" descr="Screenshot 2024-09-23 104838"/>
          <p:cNvPicPr>
            <a:picLocks noChangeAspect="1"/>
          </p:cNvPicPr>
          <p:nvPr/>
        </p:nvPicPr>
        <p:blipFill>
          <a:blip r:embed="rId5"/>
          <a:stretch>
            <a:fillRect/>
          </a:stretch>
        </p:blipFill>
        <p:spPr>
          <a:xfrm>
            <a:off x="145415" y="4475480"/>
            <a:ext cx="5297805" cy="2176145"/>
          </a:xfrm>
          <a:prstGeom prst="rect">
            <a:avLst/>
          </a:prstGeom>
        </p:spPr>
      </p:pic>
      <p:pic>
        <p:nvPicPr>
          <p:cNvPr id="8" name="Picture 7" descr="Screenshot 2024-09-23 104911"/>
          <p:cNvPicPr>
            <a:picLocks noChangeAspect="1"/>
          </p:cNvPicPr>
          <p:nvPr/>
        </p:nvPicPr>
        <p:blipFill>
          <a:blip r:embed="rId6"/>
          <a:stretch>
            <a:fillRect/>
          </a:stretch>
        </p:blipFill>
        <p:spPr>
          <a:xfrm>
            <a:off x="5816600" y="3274060"/>
            <a:ext cx="5345430" cy="3477260"/>
          </a:xfrm>
          <a:prstGeom prst="rect">
            <a:avLst/>
          </a:prstGeom>
        </p:spPr>
      </p:pic>
      <p:pic>
        <p:nvPicPr>
          <p:cNvPr id="9" name="Picture 8">
            <a:extLst>
              <a:ext uri="{FF2B5EF4-FFF2-40B4-BE49-F238E27FC236}">
                <a16:creationId xmlns:a16="http://schemas.microsoft.com/office/drawing/2014/main" id="{5199F792-793C-C41C-69DC-A745D63E9E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16600" y="289826"/>
            <a:ext cx="4241800" cy="2777839"/>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4-09-23 105902"/>
          <p:cNvPicPr>
            <a:picLocks noChangeAspect="1"/>
          </p:cNvPicPr>
          <p:nvPr/>
        </p:nvPicPr>
        <p:blipFill>
          <a:blip r:embed="rId2"/>
          <a:stretch>
            <a:fillRect/>
          </a:stretch>
        </p:blipFill>
        <p:spPr>
          <a:xfrm>
            <a:off x="204470" y="200025"/>
            <a:ext cx="5558155" cy="601345"/>
          </a:xfrm>
          <a:prstGeom prst="rect">
            <a:avLst/>
          </a:prstGeom>
        </p:spPr>
      </p:pic>
      <p:pic>
        <p:nvPicPr>
          <p:cNvPr id="3" name="Picture 2" descr="Screenshot 2024-09-23 105920"/>
          <p:cNvPicPr>
            <a:picLocks noChangeAspect="1"/>
          </p:cNvPicPr>
          <p:nvPr/>
        </p:nvPicPr>
        <p:blipFill>
          <a:blip r:embed="rId3"/>
          <a:stretch>
            <a:fillRect/>
          </a:stretch>
        </p:blipFill>
        <p:spPr>
          <a:xfrm>
            <a:off x="204470" y="932180"/>
            <a:ext cx="5558155" cy="3865880"/>
          </a:xfrm>
          <a:prstGeom prst="rect">
            <a:avLst/>
          </a:prstGeom>
        </p:spPr>
      </p:pic>
      <p:pic>
        <p:nvPicPr>
          <p:cNvPr id="5" name="Picture 4" descr="Screenshot 2024-09-23 105954"/>
          <p:cNvPicPr>
            <a:picLocks noChangeAspect="1"/>
          </p:cNvPicPr>
          <p:nvPr/>
        </p:nvPicPr>
        <p:blipFill>
          <a:blip r:embed="rId4"/>
          <a:stretch>
            <a:fillRect/>
          </a:stretch>
        </p:blipFill>
        <p:spPr>
          <a:xfrm>
            <a:off x="261620" y="4943475"/>
            <a:ext cx="5501005" cy="1590675"/>
          </a:xfrm>
          <a:prstGeom prst="rect">
            <a:avLst/>
          </a:prstGeom>
        </p:spPr>
      </p:pic>
      <p:pic>
        <p:nvPicPr>
          <p:cNvPr id="6" name="Picture 5" descr="Screenshot 2024-09-23 110010"/>
          <p:cNvPicPr>
            <a:picLocks noChangeAspect="1"/>
          </p:cNvPicPr>
          <p:nvPr/>
        </p:nvPicPr>
        <p:blipFill>
          <a:blip r:embed="rId5"/>
          <a:stretch>
            <a:fillRect/>
          </a:stretch>
        </p:blipFill>
        <p:spPr>
          <a:xfrm>
            <a:off x="5980430" y="3117850"/>
            <a:ext cx="6080760" cy="3333750"/>
          </a:xfrm>
          <a:prstGeom prst="rect">
            <a:avLst/>
          </a:prstGeom>
        </p:spPr>
      </p:pic>
      <p:pic>
        <p:nvPicPr>
          <p:cNvPr id="8" name="Picture 7">
            <a:extLst>
              <a:ext uri="{FF2B5EF4-FFF2-40B4-BE49-F238E27FC236}">
                <a16:creationId xmlns:a16="http://schemas.microsoft.com/office/drawing/2014/main" id="{61027D8B-F121-0A5D-00C3-73B7B45CB4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1805" y="200026"/>
            <a:ext cx="4886633" cy="2729988"/>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2024-09-23 111936"/>
          <p:cNvPicPr>
            <a:picLocks noChangeAspect="1"/>
          </p:cNvPicPr>
          <p:nvPr/>
        </p:nvPicPr>
        <p:blipFill>
          <a:blip r:embed="rId2"/>
          <a:stretch>
            <a:fillRect/>
          </a:stretch>
        </p:blipFill>
        <p:spPr>
          <a:xfrm>
            <a:off x="204470" y="210820"/>
            <a:ext cx="5325110" cy="619760"/>
          </a:xfrm>
          <a:prstGeom prst="rect">
            <a:avLst/>
          </a:prstGeom>
        </p:spPr>
      </p:pic>
      <p:pic>
        <p:nvPicPr>
          <p:cNvPr id="4" name="Picture 3" descr="Screenshot 2024-09-23 112005"/>
          <p:cNvPicPr>
            <a:picLocks noChangeAspect="1"/>
          </p:cNvPicPr>
          <p:nvPr/>
        </p:nvPicPr>
        <p:blipFill>
          <a:blip r:embed="rId3"/>
          <a:stretch>
            <a:fillRect/>
          </a:stretch>
        </p:blipFill>
        <p:spPr>
          <a:xfrm>
            <a:off x="204470" y="1047750"/>
            <a:ext cx="5325110" cy="3441065"/>
          </a:xfrm>
          <a:prstGeom prst="rect">
            <a:avLst/>
          </a:prstGeom>
        </p:spPr>
      </p:pic>
      <p:pic>
        <p:nvPicPr>
          <p:cNvPr id="5" name="Picture 4" descr="Screenshot 2024-09-23 112219"/>
          <p:cNvPicPr>
            <a:picLocks noChangeAspect="1"/>
          </p:cNvPicPr>
          <p:nvPr/>
        </p:nvPicPr>
        <p:blipFill>
          <a:blip r:embed="rId4"/>
          <a:stretch>
            <a:fillRect/>
          </a:stretch>
        </p:blipFill>
        <p:spPr>
          <a:xfrm>
            <a:off x="204470" y="4727575"/>
            <a:ext cx="5325110" cy="1902460"/>
          </a:xfrm>
          <a:prstGeom prst="rect">
            <a:avLst/>
          </a:prstGeom>
        </p:spPr>
      </p:pic>
      <p:pic>
        <p:nvPicPr>
          <p:cNvPr id="6" name="Picture 5" descr="Screenshot 2024-09-23 112246"/>
          <p:cNvPicPr>
            <a:picLocks noChangeAspect="1"/>
          </p:cNvPicPr>
          <p:nvPr/>
        </p:nvPicPr>
        <p:blipFill>
          <a:blip r:embed="rId5"/>
          <a:stretch>
            <a:fillRect/>
          </a:stretch>
        </p:blipFill>
        <p:spPr>
          <a:xfrm>
            <a:off x="5884545" y="210820"/>
            <a:ext cx="5911850" cy="3188335"/>
          </a:xfrm>
          <a:prstGeom prst="rect">
            <a:avLst/>
          </a:prstGeom>
        </p:spPr>
      </p:pic>
      <p:pic>
        <p:nvPicPr>
          <p:cNvPr id="7" name="Picture 6" descr="Screenshot 2024-09-23 112347"/>
          <p:cNvPicPr>
            <a:picLocks noChangeAspect="1"/>
          </p:cNvPicPr>
          <p:nvPr/>
        </p:nvPicPr>
        <p:blipFill>
          <a:blip r:embed="rId6"/>
          <a:stretch>
            <a:fillRect/>
          </a:stretch>
        </p:blipFill>
        <p:spPr>
          <a:xfrm>
            <a:off x="5884545" y="3930015"/>
            <a:ext cx="6029960" cy="239077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4-09-23 114449"/>
          <p:cNvPicPr>
            <a:picLocks noChangeAspect="1"/>
          </p:cNvPicPr>
          <p:nvPr/>
        </p:nvPicPr>
        <p:blipFill>
          <a:blip r:embed="rId2"/>
          <a:stretch>
            <a:fillRect/>
          </a:stretch>
        </p:blipFill>
        <p:spPr>
          <a:xfrm>
            <a:off x="242570" y="218440"/>
            <a:ext cx="4658995" cy="598805"/>
          </a:xfrm>
          <a:prstGeom prst="rect">
            <a:avLst/>
          </a:prstGeom>
        </p:spPr>
      </p:pic>
      <p:pic>
        <p:nvPicPr>
          <p:cNvPr id="3" name="Picture 2" descr="Screenshot 2024-09-23 114509"/>
          <p:cNvPicPr>
            <a:picLocks noChangeAspect="1"/>
          </p:cNvPicPr>
          <p:nvPr/>
        </p:nvPicPr>
        <p:blipFill>
          <a:blip r:embed="rId3"/>
          <a:stretch>
            <a:fillRect/>
          </a:stretch>
        </p:blipFill>
        <p:spPr>
          <a:xfrm>
            <a:off x="242570" y="970280"/>
            <a:ext cx="4659630" cy="3328670"/>
          </a:xfrm>
          <a:prstGeom prst="rect">
            <a:avLst/>
          </a:prstGeom>
        </p:spPr>
      </p:pic>
      <p:pic>
        <p:nvPicPr>
          <p:cNvPr id="4" name="Picture 3" descr="Screenshot 2024-09-23 114635"/>
          <p:cNvPicPr>
            <a:picLocks noChangeAspect="1"/>
          </p:cNvPicPr>
          <p:nvPr/>
        </p:nvPicPr>
        <p:blipFill>
          <a:blip r:embed="rId4"/>
          <a:stretch>
            <a:fillRect/>
          </a:stretch>
        </p:blipFill>
        <p:spPr>
          <a:xfrm>
            <a:off x="242570" y="4451985"/>
            <a:ext cx="4658360" cy="2249805"/>
          </a:xfrm>
          <a:prstGeom prst="rect">
            <a:avLst/>
          </a:prstGeom>
        </p:spPr>
      </p:pic>
      <p:pic>
        <p:nvPicPr>
          <p:cNvPr id="7" name="Picture 6" descr="Screenshot 2024-09-23 114528"/>
          <p:cNvPicPr>
            <a:picLocks noChangeAspect="1"/>
          </p:cNvPicPr>
          <p:nvPr/>
        </p:nvPicPr>
        <p:blipFill>
          <a:blip r:embed="rId5"/>
          <a:stretch>
            <a:fillRect/>
          </a:stretch>
        </p:blipFill>
        <p:spPr>
          <a:xfrm>
            <a:off x="5154930" y="3136490"/>
            <a:ext cx="6722438" cy="3635150"/>
          </a:xfrm>
          <a:prstGeom prst="rect">
            <a:avLst/>
          </a:prstGeom>
        </p:spPr>
      </p:pic>
      <p:pic>
        <p:nvPicPr>
          <p:cNvPr id="9" name="Picture 8">
            <a:extLst>
              <a:ext uri="{FF2B5EF4-FFF2-40B4-BE49-F238E27FC236}">
                <a16:creationId xmlns:a16="http://schemas.microsoft.com/office/drawing/2014/main" id="{AD32BFC4-0BC1-A933-1546-2BBE8BB237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54930" y="218440"/>
            <a:ext cx="3900580" cy="2809895"/>
          </a:xfrm>
          <a:prstGeom prst="rect">
            <a:avLst/>
          </a:prstGeom>
        </p:spPr>
      </p:pic>
      <p:pic>
        <p:nvPicPr>
          <p:cNvPr id="11" name="Picture 10">
            <a:extLst>
              <a:ext uri="{FF2B5EF4-FFF2-40B4-BE49-F238E27FC236}">
                <a16:creationId xmlns:a16="http://schemas.microsoft.com/office/drawing/2014/main" id="{4B5D5B69-25B7-29F9-2009-443A9AB4A6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24621" y="668977"/>
            <a:ext cx="2652747" cy="1631771"/>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4-09-23 114827"/>
          <p:cNvPicPr>
            <a:picLocks noChangeAspect="1"/>
          </p:cNvPicPr>
          <p:nvPr/>
        </p:nvPicPr>
        <p:blipFill>
          <a:blip r:embed="rId2"/>
          <a:stretch>
            <a:fillRect/>
          </a:stretch>
        </p:blipFill>
        <p:spPr>
          <a:xfrm>
            <a:off x="165735" y="258445"/>
            <a:ext cx="6142355" cy="756920"/>
          </a:xfrm>
          <a:prstGeom prst="rect">
            <a:avLst/>
          </a:prstGeom>
        </p:spPr>
      </p:pic>
      <p:pic>
        <p:nvPicPr>
          <p:cNvPr id="3" name="Picture 2" descr="Screenshot 2024-09-23 114841"/>
          <p:cNvPicPr>
            <a:picLocks noChangeAspect="1"/>
          </p:cNvPicPr>
          <p:nvPr/>
        </p:nvPicPr>
        <p:blipFill>
          <a:blip r:embed="rId3"/>
          <a:stretch>
            <a:fillRect/>
          </a:stretch>
        </p:blipFill>
        <p:spPr>
          <a:xfrm>
            <a:off x="165735" y="1096010"/>
            <a:ext cx="6115050" cy="2939415"/>
          </a:xfrm>
          <a:prstGeom prst="rect">
            <a:avLst/>
          </a:prstGeom>
        </p:spPr>
      </p:pic>
      <p:pic>
        <p:nvPicPr>
          <p:cNvPr id="4" name="Picture 3" descr="Screenshot 2024-09-23 115114"/>
          <p:cNvPicPr>
            <a:picLocks noChangeAspect="1"/>
          </p:cNvPicPr>
          <p:nvPr/>
        </p:nvPicPr>
        <p:blipFill>
          <a:blip r:embed="rId4"/>
          <a:stretch>
            <a:fillRect/>
          </a:stretch>
        </p:blipFill>
        <p:spPr>
          <a:xfrm>
            <a:off x="165735" y="4356735"/>
            <a:ext cx="6114415" cy="2125345"/>
          </a:xfrm>
          <a:prstGeom prst="rect">
            <a:avLst/>
          </a:prstGeom>
        </p:spPr>
      </p:pic>
      <p:pic>
        <p:nvPicPr>
          <p:cNvPr id="6" name="Picture 5" descr="Screenshot 2024-09-23 114925"/>
          <p:cNvPicPr>
            <a:picLocks noChangeAspect="1"/>
          </p:cNvPicPr>
          <p:nvPr/>
        </p:nvPicPr>
        <p:blipFill>
          <a:blip r:embed="rId5"/>
          <a:stretch>
            <a:fillRect/>
          </a:stretch>
        </p:blipFill>
        <p:spPr>
          <a:xfrm>
            <a:off x="10077204" y="1015365"/>
            <a:ext cx="1643626" cy="844550"/>
          </a:xfrm>
          <a:prstGeom prst="rect">
            <a:avLst/>
          </a:prstGeom>
        </p:spPr>
      </p:pic>
      <p:pic>
        <p:nvPicPr>
          <p:cNvPr id="7" name="Picture 6" descr="Screenshot 2024-09-23 115041"/>
          <p:cNvPicPr>
            <a:picLocks noChangeAspect="1"/>
          </p:cNvPicPr>
          <p:nvPr/>
        </p:nvPicPr>
        <p:blipFill>
          <a:blip r:embed="rId6"/>
          <a:stretch>
            <a:fillRect/>
          </a:stretch>
        </p:blipFill>
        <p:spPr>
          <a:xfrm>
            <a:off x="6700520" y="3131820"/>
            <a:ext cx="5020310" cy="3350260"/>
          </a:xfrm>
          <a:prstGeom prst="rect">
            <a:avLst/>
          </a:prstGeom>
        </p:spPr>
      </p:pic>
      <p:pic>
        <p:nvPicPr>
          <p:cNvPr id="9" name="Picture 8">
            <a:extLst>
              <a:ext uri="{FF2B5EF4-FFF2-40B4-BE49-F238E27FC236}">
                <a16:creationId xmlns:a16="http://schemas.microsoft.com/office/drawing/2014/main" id="{BD14916B-1005-7A38-B054-878AD665E1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0520" y="258445"/>
            <a:ext cx="3200564" cy="274039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1420495" y="728345"/>
            <a:ext cx="9824720" cy="1064895"/>
          </a:xfrm>
          <a:prstGeom prst="rect">
            <a:avLst/>
          </a:prstGeom>
          <a:noFill/>
        </p:spPr>
        <p:txBody>
          <a:bodyPr wrap="square" rtlCol="0">
            <a:noAutofit/>
          </a:bodyPr>
          <a:lstStyle/>
          <a:p>
            <a:r>
              <a:rPr lang="en-US" dirty="0">
                <a:gradFill>
                  <a:gsLst>
                    <a:gs pos="0">
                      <a:srgbClr val="9EE256"/>
                    </a:gs>
                    <a:gs pos="100000">
                      <a:srgbClr val="52762D"/>
                    </a:gs>
                  </a:gsLst>
                  <a:lin scaled="0"/>
                </a:gradFill>
                <a:latin typeface="Arial Rounded MT Bold" panose="020F0704030504030204" charset="0"/>
                <a:cs typeface="Arial Rounded MT Bold" panose="020F0704030504030204" charset="0"/>
              </a:rPr>
              <a:t>Goal:</a:t>
            </a:r>
          </a:p>
          <a:p>
            <a:r>
              <a:rPr lang="en-US" dirty="0">
                <a:solidFill>
                  <a:schemeClr val="bg1"/>
                </a:solidFill>
                <a:latin typeface="Arial Rounded MT Bold" panose="020F0704030504030204" charset="0"/>
                <a:cs typeface="Arial Rounded MT Bold" panose="020F0704030504030204" charset="0"/>
              </a:rPr>
              <a:t>To provide actionable insights that help decision-makers optimize film inventory, target key customer segments, and improve store performance for increased profitability.</a:t>
            </a:r>
          </a:p>
        </p:txBody>
      </p:sp>
      <p:sp>
        <p:nvSpPr>
          <p:cNvPr id="3" name="Text Box 2"/>
          <p:cNvSpPr txBox="1"/>
          <p:nvPr/>
        </p:nvSpPr>
        <p:spPr>
          <a:xfrm>
            <a:off x="1421130" y="2301240"/>
            <a:ext cx="9824720" cy="1753235"/>
          </a:xfrm>
          <a:prstGeom prst="rect">
            <a:avLst/>
          </a:prstGeom>
          <a:noFill/>
        </p:spPr>
        <p:txBody>
          <a:bodyPr wrap="square" rtlCol="0">
            <a:spAutoFit/>
          </a:bodyPr>
          <a:lstStyle/>
          <a:p>
            <a:r>
              <a:rPr lang="en-US">
                <a:gradFill>
                  <a:gsLst>
                    <a:gs pos="0">
                      <a:srgbClr val="9EE256"/>
                    </a:gs>
                    <a:gs pos="100000">
                      <a:srgbClr val="52762D"/>
                    </a:gs>
                  </a:gsLst>
                  <a:lin scaled="0"/>
                </a:gradFill>
                <a:latin typeface="Arial Rounded MT Bold" panose="020F0704030504030204" charset="0"/>
                <a:cs typeface="Arial Rounded MT Bold" panose="020F0704030504030204" charset="0"/>
              </a:rPr>
              <a:t>Insights &amp; Recommendations:</a:t>
            </a:r>
          </a:p>
          <a:p>
            <a:r>
              <a:rPr lang="en-US">
                <a:gradFill>
                  <a:gsLst>
                    <a:gs pos="0">
                      <a:srgbClr val="FBFB11"/>
                    </a:gs>
                    <a:gs pos="100000">
                      <a:srgbClr val="838309"/>
                    </a:gs>
                  </a:gsLst>
                  <a:lin scaled="0"/>
                </a:gradFill>
                <a:latin typeface="Arial Rounded MT Bold" panose="020F0704030504030204" charset="0"/>
                <a:cs typeface="Arial Rounded MT Bold" panose="020F0704030504030204" charset="0"/>
              </a:rPr>
              <a:t>Loyal Customers:</a:t>
            </a:r>
            <a:r>
              <a:rPr lang="en-US">
                <a:solidFill>
                  <a:schemeClr val="bg1"/>
                </a:solidFill>
                <a:latin typeface="Arial Rounded MT Bold" panose="020F0704030504030204" charset="0"/>
                <a:cs typeface="Arial Rounded MT Bold" panose="020F0704030504030204" charset="0"/>
              </a:rPr>
              <a:t> Focus on retention strategies to maximize revenue from repeat customers.</a:t>
            </a:r>
          </a:p>
          <a:p>
            <a:r>
              <a:rPr lang="en-US">
                <a:gradFill>
                  <a:gsLst>
                    <a:gs pos="0">
                      <a:srgbClr val="FBFB11"/>
                    </a:gs>
                    <a:gs pos="100000">
                      <a:srgbClr val="838309"/>
                    </a:gs>
                  </a:gsLst>
                  <a:lin scaled="0"/>
                </a:gradFill>
                <a:latin typeface="Arial Rounded MT Bold" panose="020F0704030504030204" charset="0"/>
                <a:cs typeface="Arial Rounded MT Bold" panose="020F0704030504030204" charset="0"/>
              </a:rPr>
              <a:t>Popular Genres:</a:t>
            </a:r>
            <a:r>
              <a:rPr lang="en-US">
                <a:solidFill>
                  <a:schemeClr val="bg1"/>
                </a:solidFill>
                <a:latin typeface="Arial Rounded MT Bold" panose="020F0704030504030204" charset="0"/>
                <a:cs typeface="Arial Rounded MT Bold" panose="020F0704030504030204" charset="0"/>
              </a:rPr>
              <a:t> Prioritize marketing of high-demand genres like Action and Drama.</a:t>
            </a:r>
          </a:p>
          <a:p>
            <a:r>
              <a:rPr lang="en-US">
                <a:gradFill>
                  <a:gsLst>
                    <a:gs pos="0">
                      <a:srgbClr val="FBFB11"/>
                    </a:gs>
                    <a:gs pos="100000">
                      <a:srgbClr val="838309"/>
                    </a:gs>
                  </a:gsLst>
                  <a:lin scaled="0"/>
                </a:gradFill>
                <a:latin typeface="Arial Rounded MT Bold" panose="020F0704030504030204" charset="0"/>
                <a:cs typeface="Arial Rounded MT Bold" panose="020F0704030504030204" charset="0"/>
              </a:rPr>
              <a:t>Location Strategy:</a:t>
            </a:r>
            <a:r>
              <a:rPr lang="en-US">
                <a:solidFill>
                  <a:schemeClr val="bg1"/>
                </a:solidFill>
                <a:latin typeface="Arial Rounded MT Bold" panose="020F0704030504030204" charset="0"/>
                <a:cs typeface="Arial Rounded MT Bold" panose="020F0704030504030204" charset="0"/>
              </a:rPr>
              <a:t> Urban stores outperform—expand in high-density areas.</a:t>
            </a:r>
          </a:p>
          <a:p>
            <a:r>
              <a:rPr lang="en-US">
                <a:gradFill>
                  <a:gsLst>
                    <a:gs pos="0">
                      <a:srgbClr val="FBFB11"/>
                    </a:gs>
                    <a:gs pos="100000">
                      <a:srgbClr val="838309"/>
                    </a:gs>
                  </a:gsLst>
                  <a:lin scaled="0"/>
                </a:gradFill>
                <a:latin typeface="Arial Rounded MT Bold" panose="020F0704030504030204" charset="0"/>
                <a:cs typeface="Arial Rounded MT Bold" panose="020F0704030504030204" charset="0"/>
              </a:rPr>
              <a:t>Seasonal Peaks:</a:t>
            </a:r>
            <a:r>
              <a:rPr lang="en-US">
                <a:solidFill>
                  <a:schemeClr val="bg1"/>
                </a:solidFill>
                <a:latin typeface="Arial Rounded MT Bold" panose="020F0704030504030204" charset="0"/>
                <a:cs typeface="Arial Rounded MT Bold" panose="020F0704030504030204" charset="0"/>
              </a:rPr>
              <a:t> Increase inventory during high-demand periods for maximum profit.</a:t>
            </a:r>
          </a:p>
        </p:txBody>
      </p:sp>
      <p:sp>
        <p:nvSpPr>
          <p:cNvPr id="4" name="Text Box 3"/>
          <p:cNvSpPr txBox="1"/>
          <p:nvPr/>
        </p:nvSpPr>
        <p:spPr>
          <a:xfrm>
            <a:off x="1440180" y="4482465"/>
            <a:ext cx="9537065" cy="1435100"/>
          </a:xfrm>
          <a:prstGeom prst="rect">
            <a:avLst/>
          </a:prstGeom>
          <a:noFill/>
        </p:spPr>
        <p:txBody>
          <a:bodyPr wrap="square" rtlCol="0">
            <a:noAutofit/>
          </a:bodyPr>
          <a:lstStyle/>
          <a:p>
            <a:r>
              <a:rPr lang="en-US">
                <a:gradFill>
                  <a:gsLst>
                    <a:gs pos="0">
                      <a:srgbClr val="9EE256"/>
                    </a:gs>
                    <a:gs pos="100000">
                      <a:srgbClr val="52762D"/>
                    </a:gs>
                  </a:gsLst>
                  <a:lin scaled="0"/>
                </a:gradFill>
                <a:latin typeface="Arial Rounded MT Bold" panose="020F0704030504030204" charset="0"/>
                <a:cs typeface="Arial Rounded MT Bold" panose="020F0704030504030204" charset="0"/>
              </a:rPr>
              <a:t>Report and Presentation:</a:t>
            </a:r>
          </a:p>
          <a:p>
            <a:r>
              <a:rPr lang="en-US">
                <a:solidFill>
                  <a:schemeClr val="bg1"/>
                </a:solidFill>
                <a:latin typeface="Arial Rounded MT Bold" panose="020F0704030504030204" charset="0"/>
                <a:cs typeface="Arial Rounded MT Bold" panose="020F0704030504030204" charset="0"/>
              </a:rPr>
              <a:t>This presentation offers data-driven insights via Power BI and SQL analysis, helping stakeholders make informed decisions on customer behavior, sales performance, and inventory management for future growth.</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4-09-23 115224"/>
          <p:cNvPicPr>
            <a:picLocks noChangeAspect="1"/>
          </p:cNvPicPr>
          <p:nvPr/>
        </p:nvPicPr>
        <p:blipFill>
          <a:blip r:embed="rId2"/>
          <a:stretch>
            <a:fillRect/>
          </a:stretch>
        </p:blipFill>
        <p:spPr>
          <a:xfrm>
            <a:off x="175260" y="191770"/>
            <a:ext cx="5476875" cy="647700"/>
          </a:xfrm>
          <a:prstGeom prst="rect">
            <a:avLst/>
          </a:prstGeom>
        </p:spPr>
      </p:pic>
      <p:pic>
        <p:nvPicPr>
          <p:cNvPr id="3" name="Picture 2" descr="Screenshot 2024-09-23 115252"/>
          <p:cNvPicPr>
            <a:picLocks noChangeAspect="1"/>
          </p:cNvPicPr>
          <p:nvPr/>
        </p:nvPicPr>
        <p:blipFill>
          <a:blip r:embed="rId3"/>
          <a:stretch>
            <a:fillRect/>
          </a:stretch>
        </p:blipFill>
        <p:spPr>
          <a:xfrm>
            <a:off x="175260" y="938530"/>
            <a:ext cx="5476875" cy="3125470"/>
          </a:xfrm>
          <a:prstGeom prst="rect">
            <a:avLst/>
          </a:prstGeom>
        </p:spPr>
      </p:pic>
      <p:pic>
        <p:nvPicPr>
          <p:cNvPr id="5" name="Picture 4" descr="Screenshot 2024-09-23 115424"/>
          <p:cNvPicPr>
            <a:picLocks noChangeAspect="1"/>
          </p:cNvPicPr>
          <p:nvPr/>
        </p:nvPicPr>
        <p:blipFill>
          <a:blip r:embed="rId4"/>
          <a:stretch>
            <a:fillRect/>
          </a:stretch>
        </p:blipFill>
        <p:spPr>
          <a:xfrm>
            <a:off x="5794375" y="1555750"/>
            <a:ext cx="3036570" cy="2487295"/>
          </a:xfrm>
          <a:prstGeom prst="rect">
            <a:avLst/>
          </a:prstGeom>
        </p:spPr>
      </p:pic>
      <p:pic>
        <p:nvPicPr>
          <p:cNvPr id="6" name="Picture 5" descr="Screenshot 2024-09-23 115534"/>
          <p:cNvPicPr>
            <a:picLocks noChangeAspect="1"/>
          </p:cNvPicPr>
          <p:nvPr/>
        </p:nvPicPr>
        <p:blipFill>
          <a:blip r:embed="rId5"/>
          <a:stretch>
            <a:fillRect/>
          </a:stretch>
        </p:blipFill>
        <p:spPr>
          <a:xfrm>
            <a:off x="9114790" y="1555750"/>
            <a:ext cx="2958465" cy="2487295"/>
          </a:xfrm>
          <a:prstGeom prst="rect">
            <a:avLst/>
          </a:prstGeom>
        </p:spPr>
      </p:pic>
      <p:pic>
        <p:nvPicPr>
          <p:cNvPr id="7" name="Picture 6" descr="Screenshot 2024-09-23 115624"/>
          <p:cNvPicPr>
            <a:picLocks noChangeAspect="1"/>
          </p:cNvPicPr>
          <p:nvPr/>
        </p:nvPicPr>
        <p:blipFill>
          <a:blip r:embed="rId6"/>
          <a:stretch>
            <a:fillRect/>
          </a:stretch>
        </p:blipFill>
        <p:spPr>
          <a:xfrm>
            <a:off x="5794375" y="191135"/>
            <a:ext cx="6210935" cy="1132840"/>
          </a:xfrm>
          <a:prstGeom prst="rect">
            <a:avLst/>
          </a:prstGeom>
        </p:spPr>
      </p:pic>
      <p:pic>
        <p:nvPicPr>
          <p:cNvPr id="9" name="Picture 8">
            <a:extLst>
              <a:ext uri="{FF2B5EF4-FFF2-40B4-BE49-F238E27FC236}">
                <a16:creationId xmlns:a16="http://schemas.microsoft.com/office/drawing/2014/main" id="{A47F4092-9249-A1E7-8B23-81B27C21D2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5260" y="4274820"/>
            <a:ext cx="11897995" cy="239141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4-09-23 115724"/>
          <p:cNvPicPr>
            <a:picLocks noChangeAspect="1"/>
          </p:cNvPicPr>
          <p:nvPr/>
        </p:nvPicPr>
        <p:blipFill>
          <a:blip r:embed="rId2"/>
          <a:stretch>
            <a:fillRect/>
          </a:stretch>
        </p:blipFill>
        <p:spPr>
          <a:xfrm>
            <a:off x="184150" y="240030"/>
            <a:ext cx="5835015" cy="590550"/>
          </a:xfrm>
          <a:prstGeom prst="rect">
            <a:avLst/>
          </a:prstGeom>
        </p:spPr>
      </p:pic>
      <p:pic>
        <p:nvPicPr>
          <p:cNvPr id="3" name="Picture 2" descr="Screenshot 2024-09-23 115741"/>
          <p:cNvPicPr>
            <a:picLocks noChangeAspect="1"/>
          </p:cNvPicPr>
          <p:nvPr/>
        </p:nvPicPr>
        <p:blipFill>
          <a:blip r:embed="rId3"/>
          <a:stretch>
            <a:fillRect/>
          </a:stretch>
        </p:blipFill>
        <p:spPr>
          <a:xfrm>
            <a:off x="184150" y="1115060"/>
            <a:ext cx="5835015" cy="3492500"/>
          </a:xfrm>
          <a:prstGeom prst="rect">
            <a:avLst/>
          </a:prstGeom>
        </p:spPr>
      </p:pic>
      <p:pic>
        <p:nvPicPr>
          <p:cNvPr id="4" name="Picture 3" descr="Screenshot 2024-09-23 120344"/>
          <p:cNvPicPr>
            <a:picLocks noChangeAspect="1"/>
          </p:cNvPicPr>
          <p:nvPr/>
        </p:nvPicPr>
        <p:blipFill>
          <a:blip r:embed="rId4"/>
          <a:stretch>
            <a:fillRect/>
          </a:stretch>
        </p:blipFill>
        <p:spPr>
          <a:xfrm>
            <a:off x="184150" y="4798695"/>
            <a:ext cx="5912485" cy="1714500"/>
          </a:xfrm>
          <a:prstGeom prst="rect">
            <a:avLst/>
          </a:prstGeom>
        </p:spPr>
      </p:pic>
      <p:pic>
        <p:nvPicPr>
          <p:cNvPr id="5" name="Picture 4" descr="Screenshot 2024-09-23 120330"/>
          <p:cNvPicPr>
            <a:picLocks noChangeAspect="1"/>
          </p:cNvPicPr>
          <p:nvPr/>
        </p:nvPicPr>
        <p:blipFill>
          <a:blip r:embed="rId5"/>
          <a:stretch>
            <a:fillRect/>
          </a:stretch>
        </p:blipFill>
        <p:spPr>
          <a:xfrm>
            <a:off x="6410325" y="2477135"/>
            <a:ext cx="5455285" cy="4035425"/>
          </a:xfrm>
          <a:prstGeom prst="rect">
            <a:avLst/>
          </a:prstGeom>
        </p:spPr>
      </p:pic>
      <p:pic>
        <p:nvPicPr>
          <p:cNvPr id="6" name="Picture 5" descr="Screenshot 2024-09-23 120048"/>
          <p:cNvPicPr>
            <a:picLocks noChangeAspect="1"/>
          </p:cNvPicPr>
          <p:nvPr/>
        </p:nvPicPr>
        <p:blipFill>
          <a:blip r:embed="rId6"/>
          <a:stretch>
            <a:fillRect/>
          </a:stretch>
        </p:blipFill>
        <p:spPr>
          <a:xfrm>
            <a:off x="6555740" y="557530"/>
            <a:ext cx="5048250" cy="139128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716280" y="644525"/>
            <a:ext cx="11019790" cy="5836920"/>
          </a:xfrm>
          <a:prstGeom prst="round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SimSun" panose="02010600030101010101" pitchFamily="2" charset="-122"/>
            </a:endParaRPr>
          </a:p>
        </p:txBody>
      </p:sp>
      <p:sp>
        <p:nvSpPr>
          <p:cNvPr id="5" name="Right Triangle 4"/>
          <p:cNvSpPr/>
          <p:nvPr/>
        </p:nvSpPr>
        <p:spPr>
          <a:xfrm>
            <a:off x="10829290" y="644525"/>
            <a:ext cx="884555" cy="1345565"/>
          </a:xfrm>
          <a:prstGeom prst="rtTriangle">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SimSun" panose="02010600030101010101" pitchFamily="2" charset="-122"/>
            </a:endParaRPr>
          </a:p>
        </p:txBody>
      </p:sp>
      <p:sp>
        <p:nvSpPr>
          <p:cNvPr id="6" name="Right Triangle 5"/>
          <p:cNvSpPr/>
          <p:nvPr/>
        </p:nvSpPr>
        <p:spPr>
          <a:xfrm flipH="1" flipV="1">
            <a:off x="716280" y="5268595"/>
            <a:ext cx="955040" cy="1212850"/>
          </a:xfrm>
          <a:prstGeom prst="rtTriangle">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SimSun" panose="02010600030101010101" pitchFamily="2" charset="-122"/>
            </a:endParaRPr>
          </a:p>
        </p:txBody>
      </p:sp>
      <p:sp>
        <p:nvSpPr>
          <p:cNvPr id="7" name="Text Box 6"/>
          <p:cNvSpPr txBox="1"/>
          <p:nvPr/>
        </p:nvSpPr>
        <p:spPr>
          <a:xfrm>
            <a:off x="2105025" y="924560"/>
            <a:ext cx="8204200" cy="5313045"/>
          </a:xfrm>
          <a:prstGeom prst="rect">
            <a:avLst/>
          </a:prstGeom>
          <a:noFill/>
        </p:spPr>
        <p:txBody>
          <a:bodyPr wrap="square" rtlCol="0">
            <a:noAutofit/>
          </a:bodyPr>
          <a:lstStyle/>
          <a:p>
            <a:pPr algn="ctr"/>
            <a:r>
              <a:rPr lang="en-IN" altLang="en-US" sz="2000" b="1" u="sng" dirty="0"/>
              <a:t>CONCLUSION</a:t>
            </a:r>
          </a:p>
          <a:p>
            <a:r>
              <a:rPr lang="en-IN" altLang="en-US" dirty="0"/>
              <a:t>The movie rental analysis revealed key insights into sales trends, customer </a:t>
            </a:r>
            <a:r>
              <a:rPr lang="en-IN" altLang="en-US" dirty="0" err="1"/>
              <a:t>behavior</a:t>
            </a:r>
            <a:r>
              <a:rPr lang="en-IN" altLang="en-US" dirty="0"/>
              <a:t>, and inventory management. Key takeaways include:</a:t>
            </a:r>
          </a:p>
          <a:p>
            <a:endParaRPr lang="en-IN" altLang="en-US" dirty="0"/>
          </a:p>
          <a:p>
            <a:r>
              <a:rPr lang="en-IN" altLang="en-US" b="1" u="sng" dirty="0"/>
              <a:t>Sales Peaks:</a:t>
            </a:r>
            <a:r>
              <a:rPr lang="en-IN" altLang="en-US" dirty="0"/>
              <a:t> Revenue peaks during specific months, highlighting opportunities for targeted promotions.</a:t>
            </a:r>
          </a:p>
          <a:p>
            <a:r>
              <a:rPr lang="en-IN" altLang="en-US" b="1" u="sng" dirty="0"/>
              <a:t>High-Spending Customers: </a:t>
            </a:r>
            <a:r>
              <a:rPr lang="en-IN" altLang="en-US" dirty="0"/>
              <a:t>Action and Animation are the preferred genres, suggesting focused marketing strategies for these segments.</a:t>
            </a:r>
          </a:p>
          <a:p>
            <a:r>
              <a:rPr lang="en-IN" altLang="en-US" b="1" u="sng" dirty="0"/>
              <a:t>Inventory Impact:</a:t>
            </a:r>
            <a:r>
              <a:rPr lang="en-IN" altLang="en-US" dirty="0"/>
              <a:t> Adequate film availability directly influences customer satisfaction and repeat rentals.</a:t>
            </a:r>
          </a:p>
          <a:p>
            <a:r>
              <a:rPr lang="en-IN" altLang="en-US" b="1" u="sng" dirty="0"/>
              <a:t>Store Performance:</a:t>
            </a:r>
            <a:r>
              <a:rPr lang="en-IN" altLang="en-US" b="1" dirty="0"/>
              <a:t> </a:t>
            </a:r>
            <a:r>
              <a:rPr lang="en-IN" altLang="en-US" dirty="0"/>
              <a:t>Location matters, with certain regions outperforming others, </a:t>
            </a:r>
            <a:r>
              <a:rPr lang="en-IN" altLang="en-US" dirty="0" err="1"/>
              <a:t>signaling</a:t>
            </a:r>
            <a:r>
              <a:rPr lang="en-IN" altLang="en-US" dirty="0"/>
              <a:t> potential for geographic-specific strategies.</a:t>
            </a:r>
          </a:p>
          <a:p>
            <a:endParaRPr lang="en-IN" altLang="en-US" dirty="0"/>
          </a:p>
          <a:p>
            <a:r>
              <a:rPr lang="en-IN" altLang="en-US" b="1" u="sng" dirty="0"/>
              <a:t>Recommendations:</a:t>
            </a:r>
          </a:p>
          <a:p>
            <a:r>
              <a:rPr lang="en-IN" altLang="en-US" dirty="0"/>
              <a:t>Target high-value customers with personalized promotions.</a:t>
            </a:r>
          </a:p>
          <a:p>
            <a:r>
              <a:rPr lang="en-IN" altLang="en-US" dirty="0"/>
              <a:t>Maintain robust inventory for popular categories.</a:t>
            </a:r>
          </a:p>
          <a:p>
            <a:r>
              <a:rPr lang="en-IN" altLang="en-US" dirty="0"/>
              <a:t>Focus marketing and inventory strategies on top-performing locations.</a:t>
            </a:r>
          </a:p>
          <a:p>
            <a:r>
              <a:rPr lang="en-IN" altLang="en-US" dirty="0"/>
              <a:t>This data-driven approach will help optimize operations, boost customer satisfaction, and drive future growth.</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899920" y="2349500"/>
            <a:ext cx="8390890" cy="1632585"/>
          </a:xfrm>
          <a:prstGeom prst="rect">
            <a:avLst/>
          </a:prstGeom>
          <a:noFill/>
        </p:spPr>
        <p:txBody>
          <a:bodyPr wrap="none">
            <a:noAutofit/>
          </a:bodyPr>
          <a:lstStyle>
            <a:defPPr>
              <a:defRPr lang="zh-CN"/>
            </a:defPPr>
            <a:lvl1pPr eaLnBrk="1" fontAlgn="auto" hangingPunct="1">
              <a:spcBef>
                <a:spcPts val="0"/>
              </a:spcBef>
              <a:spcAft>
                <a:spcPts val="0"/>
              </a:spcAft>
              <a:defRPr sz="6600">
                <a:gradFill>
                  <a:gsLst>
                    <a:gs pos="100000">
                      <a:srgbClr val="FF0000"/>
                    </a:gs>
                    <a:gs pos="0">
                      <a:srgbClr val="FF9933"/>
                    </a:gs>
                  </a:gsLst>
                  <a:lin ang="5400000" scaled="1"/>
                </a:gradFill>
                <a:effectLst>
                  <a:outerShdw blurRad="50800" dist="127000" dir="5400000" algn="t" rotWithShape="0">
                    <a:prstClr val="black">
                      <a:alpha val="40000"/>
                    </a:prstClr>
                  </a:outerShdw>
                </a:effectLst>
                <a:latin typeface="Arial" panose="020B0604020202020204" pitchFamily="34" charset="0"/>
                <a:ea typeface="张海山锐线体2.0" pitchFamily="2" charset="-122"/>
                <a:cs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000" b="0" i="0" u="none" strike="noStrike" kern="1200" cap="none" spc="0" normalizeH="0" baseline="0" noProof="0" dirty="0">
                <a:ln>
                  <a:noFill/>
                </a:ln>
                <a:gradFill>
                  <a:gsLst>
                    <a:gs pos="100000">
                      <a:srgbClr val="FF0000"/>
                    </a:gs>
                    <a:gs pos="0">
                      <a:srgbClr val="FF9933"/>
                    </a:gs>
                  </a:gsLst>
                  <a:lin ang="5400000" scaled="1"/>
                </a:gradFill>
                <a:effectLst>
                  <a:outerShdw blurRad="50800" dist="127000" dir="5400000" algn="t" rotWithShape="0">
                    <a:prstClr val="black">
                      <a:alpha val="40000"/>
                    </a:prstClr>
                  </a:outerShdw>
                </a:effectLst>
                <a:uLnTx/>
                <a:uFillTx/>
                <a:latin typeface="Arial" panose="020B0604020202020204" pitchFamily="34" charset="0"/>
                <a:ea typeface="张海山锐线体2.0" pitchFamily="2" charset="-122"/>
                <a:cs typeface="Arial" panose="020B0604020202020204" pitchFamily="34" charset="0"/>
                <a:sym typeface="+mn-ea"/>
              </a:rPr>
              <a:t>THANK YOU</a:t>
            </a:r>
            <a:endParaRPr kumimoji="0" lang="zh-CN" altLang="en-US" sz="11000" b="0" i="0" u="none" strike="noStrike" kern="1200" cap="none" spc="0" normalizeH="0" baseline="0" noProof="0" dirty="0">
              <a:ln>
                <a:noFill/>
              </a:ln>
              <a:gradFill>
                <a:gsLst>
                  <a:gs pos="100000">
                    <a:srgbClr val="FF0000"/>
                  </a:gs>
                  <a:gs pos="0">
                    <a:srgbClr val="FF9933"/>
                  </a:gs>
                </a:gsLst>
                <a:lin ang="5400000" scaled="1"/>
              </a:gradFill>
              <a:effectLst>
                <a:outerShdw blurRad="50800" dist="127000" dir="5400000" algn="t" rotWithShape="0">
                  <a:prstClr val="black">
                    <a:alpha val="40000"/>
                  </a:prstClr>
                </a:outerShdw>
              </a:effectLst>
              <a:uLnTx/>
              <a:uFillTx/>
              <a:latin typeface="Arial" panose="020B0604020202020204" pitchFamily="34" charset="0"/>
              <a:ea typeface="张海山锐线体2.0" pitchFamily="2" charset="-122"/>
              <a:cs typeface="Arial" panose="020B0604020202020204" pitchFamily="34" charset="0"/>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4-09-23 034052"/>
          <p:cNvPicPr>
            <a:picLocks noChangeAspect="1"/>
          </p:cNvPicPr>
          <p:nvPr/>
        </p:nvPicPr>
        <p:blipFill>
          <a:blip r:embed="rId2"/>
          <a:stretch>
            <a:fillRect/>
          </a:stretch>
        </p:blipFill>
        <p:spPr>
          <a:xfrm>
            <a:off x="0" y="648930"/>
            <a:ext cx="12192000" cy="6208436"/>
          </a:xfrm>
          <a:prstGeom prst="rect">
            <a:avLst/>
          </a:prstGeom>
        </p:spPr>
      </p:pic>
      <p:sp>
        <p:nvSpPr>
          <p:cNvPr id="3" name="TextBox 2">
            <a:extLst>
              <a:ext uri="{FF2B5EF4-FFF2-40B4-BE49-F238E27FC236}">
                <a16:creationId xmlns:a16="http://schemas.microsoft.com/office/drawing/2014/main" id="{13AC248F-84D7-59CF-C777-998FF3920117}"/>
              </a:ext>
            </a:extLst>
          </p:cNvPr>
          <p:cNvSpPr txBox="1"/>
          <p:nvPr/>
        </p:nvSpPr>
        <p:spPr>
          <a:xfrm>
            <a:off x="137651" y="138951"/>
            <a:ext cx="4925962" cy="646331"/>
          </a:xfrm>
          <a:prstGeom prst="rect">
            <a:avLst/>
          </a:prstGeom>
          <a:noFill/>
        </p:spPr>
        <p:txBody>
          <a:bodyPr wrap="square" rtlCol="0">
            <a:spAutoFit/>
          </a:bodyPr>
          <a:lstStyle/>
          <a:p>
            <a:r>
              <a:rPr lang="en-US" dirty="0">
                <a:gradFill>
                  <a:gsLst>
                    <a:gs pos="0">
                      <a:srgbClr val="9EE256"/>
                    </a:gs>
                    <a:gs pos="100000">
                      <a:srgbClr val="52762D"/>
                    </a:gs>
                  </a:gsLst>
                  <a:lin scaled="0"/>
                </a:gradFill>
                <a:latin typeface="Arial Rounded MT Bold" panose="020F0704030504030204" charset="0"/>
                <a:cs typeface="Arial Rounded MT Bold" panose="020F0704030504030204" charset="0"/>
              </a:rPr>
              <a:t>ER </a:t>
            </a:r>
            <a:r>
              <a:rPr lang="en-US" dirty="0" err="1">
                <a:gradFill>
                  <a:gsLst>
                    <a:gs pos="0">
                      <a:srgbClr val="9EE256"/>
                    </a:gs>
                    <a:gs pos="100000">
                      <a:srgbClr val="52762D"/>
                    </a:gs>
                  </a:gsLst>
                  <a:lin scaled="0"/>
                </a:gradFill>
                <a:latin typeface="Arial Rounded MT Bold" panose="020F0704030504030204" charset="0"/>
                <a:cs typeface="Arial Rounded MT Bold" panose="020F0704030504030204" charset="0"/>
              </a:rPr>
              <a:t>Diagram_Movie_Rental_Analysis</a:t>
            </a:r>
            <a:endParaRPr lang="en-US" dirty="0">
              <a:gradFill>
                <a:gsLst>
                  <a:gs pos="0">
                    <a:srgbClr val="9EE256"/>
                  </a:gs>
                  <a:gs pos="100000">
                    <a:srgbClr val="52762D"/>
                  </a:gs>
                </a:gsLst>
                <a:lin scaled="0"/>
              </a:gradFill>
              <a:latin typeface="Arial Rounded MT Bold" panose="020F0704030504030204" charset="0"/>
              <a:cs typeface="Arial Rounded MT Bold" panose="020F0704030504030204" charset="0"/>
            </a:endParaRPr>
          </a:p>
          <a:p>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1851660" y="2724150"/>
            <a:ext cx="9237980" cy="1077595"/>
          </a:xfrm>
          <a:prstGeom prst="rect">
            <a:avLst/>
          </a:prstGeom>
          <a:noFill/>
        </p:spPr>
        <p:txBody>
          <a:bodyPr wrap="square" rtlCol="0">
            <a:noAutofit/>
          </a:bodyPr>
          <a:lstStyle/>
          <a:p>
            <a:r>
              <a:rPr lang="en-IN" altLang="zh-CN" sz="4800" noProof="0" dirty="0">
                <a:ln>
                  <a:noFill/>
                </a:ln>
                <a:gradFill>
                  <a:gsLst>
                    <a:gs pos="100000">
                      <a:srgbClr val="FF0000"/>
                    </a:gs>
                    <a:gs pos="0">
                      <a:srgbClr val="FF9933"/>
                    </a:gs>
                  </a:gsLst>
                  <a:lin ang="5400000" scaled="1"/>
                </a:gradFill>
                <a:effectLst>
                  <a:outerShdw blurRad="50800" dist="127000" dir="5400000" algn="t" rotWithShape="0">
                    <a:prstClr val="black">
                      <a:alpha val="40000"/>
                    </a:prstClr>
                  </a:outerShdw>
                </a:effectLst>
                <a:uLnTx/>
                <a:uFillTx/>
                <a:latin typeface="Arial" panose="020B0604020202020204" pitchFamily="34" charset="0"/>
                <a:ea typeface="张海山锐线体2.0" pitchFamily="2" charset="-122"/>
                <a:cs typeface="Arial" panose="020B0604020202020204" pitchFamily="34" charset="0"/>
                <a:sym typeface="+mn-ea"/>
              </a:rPr>
              <a:t> Power BI Problem Statement</a:t>
            </a:r>
            <a:endParaRPr lang="en-US" sz="4800"/>
          </a:p>
        </p:txBody>
      </p:sp>
      <p:sp>
        <p:nvSpPr>
          <p:cNvPr id="4" name="Right Triangle 3"/>
          <p:cNvSpPr/>
          <p:nvPr/>
        </p:nvSpPr>
        <p:spPr>
          <a:xfrm>
            <a:off x="10895330" y="-2540"/>
            <a:ext cx="1296035" cy="1254760"/>
          </a:xfrm>
          <a:prstGeom prst="rtTriangle">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SimSun" panose="02010600030101010101"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shot 2024-09-23 041322"/>
          <p:cNvPicPr>
            <a:picLocks noChangeAspect="1"/>
          </p:cNvPicPr>
          <p:nvPr/>
        </p:nvPicPr>
        <p:blipFill>
          <a:blip r:embed="rId2"/>
          <a:stretch>
            <a:fillRect/>
          </a:stretch>
        </p:blipFill>
        <p:spPr>
          <a:xfrm>
            <a:off x="19050" y="0"/>
            <a:ext cx="12153265" cy="6858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s 1"/>
          <p:cNvSpPr/>
          <p:nvPr/>
        </p:nvSpPr>
        <p:spPr>
          <a:xfrm>
            <a:off x="535305" y="665480"/>
            <a:ext cx="5153660" cy="5689600"/>
          </a:xfrm>
          <a:prstGeom prst="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B0604020202020204" pitchFamily="34" charset="0"/>
              <a:ea typeface="SimSun" panose="02010600030101010101" pitchFamily="2" charset="-122"/>
            </a:endParaRPr>
          </a:p>
        </p:txBody>
      </p:sp>
      <p:sp>
        <p:nvSpPr>
          <p:cNvPr id="3" name="Rounded Rectangle 2"/>
          <p:cNvSpPr/>
          <p:nvPr/>
        </p:nvSpPr>
        <p:spPr>
          <a:xfrm>
            <a:off x="6249670" y="356870"/>
            <a:ext cx="5690235" cy="946150"/>
          </a:xfrm>
          <a:prstGeom prst="round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dirty="0">
                <a:ln>
                  <a:noFill/>
                </a:ln>
                <a:solidFill>
                  <a:schemeClr val="tx1"/>
                </a:solidFill>
                <a:effectLst/>
                <a:latin typeface="Arial Rounded MT Bold" panose="020F0704030504030204" charset="0"/>
                <a:ea typeface="SimSun" panose="02010600030101010101" pitchFamily="2" charset="-122"/>
                <a:cs typeface="Arial Rounded MT Bold" panose="020F0704030504030204" charset="0"/>
              </a:rPr>
              <a:t>How does the sales revenue vary by month?</a:t>
            </a:r>
          </a:p>
        </p:txBody>
      </p:sp>
      <p:sp>
        <p:nvSpPr>
          <p:cNvPr id="4" name="Rectangles 3"/>
          <p:cNvSpPr/>
          <p:nvPr/>
        </p:nvSpPr>
        <p:spPr>
          <a:xfrm>
            <a:off x="6249035" y="2229485"/>
            <a:ext cx="5469255" cy="3724275"/>
          </a:xfrm>
          <a:prstGeom prst="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chemeClr val="tx1"/>
                </a:solidFill>
                <a:effectLst/>
                <a:latin typeface="Arial Rounded MT Bold" panose="020F0704030504030204" charset="0"/>
                <a:ea typeface="SimSun" panose="02010600030101010101" pitchFamily="2" charset="-122"/>
                <a:cs typeface="Arial Rounded MT Bold" panose="020F0704030504030204" charset="0"/>
              </a:rPr>
              <a:t>Sales revenue peaks sharply in July 2005, </a:t>
            </a:r>
          </a:p>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chemeClr val="tx1"/>
                </a:solidFill>
                <a:effectLst/>
                <a:latin typeface="Arial Rounded MT Bold" panose="020F0704030504030204" charset="0"/>
                <a:ea typeface="SimSun" panose="02010600030101010101" pitchFamily="2" charset="-122"/>
                <a:cs typeface="Arial Rounded MT Bold" panose="020F0704030504030204" charset="0"/>
              </a:rPr>
              <a:t>suggesting a seasonal high possibly drive</a:t>
            </a:r>
            <a:r>
              <a:rPr kumimoji="0" lang="en-IN" altLang="zh-CN" sz="1800" b="0" i="0" u="none" strike="noStrike" cap="none" normalizeH="0" baseline="0" dirty="0">
                <a:ln>
                  <a:noFill/>
                </a:ln>
                <a:solidFill>
                  <a:schemeClr val="tx1"/>
                </a:solidFill>
                <a:effectLst/>
                <a:latin typeface="Arial Rounded MT Bold" panose="020F0704030504030204" charset="0"/>
                <a:ea typeface="SimSun" panose="02010600030101010101" pitchFamily="2" charset="-122"/>
                <a:cs typeface="Arial Rounded MT Bold" panose="020F0704030504030204" charset="0"/>
              </a:rPr>
              <a:t>n </a:t>
            </a:r>
          </a:p>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chemeClr val="tx1"/>
                </a:solidFill>
                <a:effectLst/>
                <a:latin typeface="Arial Rounded MT Bold" panose="020F0704030504030204" charset="0"/>
                <a:ea typeface="SimSun" panose="02010600030101010101" pitchFamily="2" charset="-122"/>
                <a:cs typeface="Arial Rounded MT Bold" panose="020F0704030504030204" charset="0"/>
              </a:rPr>
              <a:t>by special releases or promotions. </a:t>
            </a:r>
          </a:p>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1"/>
              </a:solidFill>
              <a:effectLst/>
              <a:latin typeface="Arial Rounded MT Bold" panose="020F0704030504030204" charset="0"/>
              <a:ea typeface="SimSun" panose="02010600030101010101" pitchFamily="2" charset="-122"/>
              <a:cs typeface="Arial Rounded MT Bold" panose="020F0704030504030204" charset="0"/>
            </a:endParaRPr>
          </a:p>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chemeClr val="tx1"/>
                </a:solidFill>
                <a:effectLst/>
                <a:latin typeface="Arial Rounded MT Bold" panose="020F0704030504030204" charset="0"/>
                <a:ea typeface="SimSun" panose="02010600030101010101" pitchFamily="2" charset="-122"/>
                <a:cs typeface="Arial Rounded MT Bold" panose="020F0704030504030204" charset="0"/>
              </a:rPr>
              <a:t>The significant decline post-July indicates a </a:t>
            </a:r>
          </a:p>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chemeClr val="tx1"/>
                </a:solidFill>
                <a:effectLst/>
                <a:latin typeface="Arial Rounded MT Bold" panose="020F0704030504030204" charset="0"/>
                <a:ea typeface="SimSun" panose="02010600030101010101" pitchFamily="2" charset="-122"/>
                <a:cs typeface="Arial Rounded MT Bold" panose="020F0704030504030204" charset="0"/>
              </a:rPr>
              <a:t>drop in customer engagement, emphasizing </a:t>
            </a:r>
          </a:p>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chemeClr val="tx1"/>
                </a:solidFill>
                <a:effectLst/>
                <a:latin typeface="Arial Rounded MT Bold" panose="020F0704030504030204" charset="0"/>
                <a:ea typeface="SimSun" panose="02010600030101010101" pitchFamily="2" charset="-122"/>
                <a:cs typeface="Arial Rounded MT Bold" panose="020F0704030504030204" charset="0"/>
              </a:rPr>
              <a:t>the need for targeted</a:t>
            </a:r>
            <a:r>
              <a:rPr kumimoji="0" lang="en-IN" altLang="zh-CN" sz="1800" b="0" i="0" u="none" strike="noStrike" cap="none" normalizeH="0" baseline="0" dirty="0">
                <a:ln>
                  <a:noFill/>
                </a:ln>
                <a:solidFill>
                  <a:schemeClr val="tx1"/>
                </a:solidFill>
                <a:effectLst/>
                <a:latin typeface="Arial Rounded MT Bold" panose="020F0704030504030204" charset="0"/>
                <a:ea typeface="SimSun" panose="02010600030101010101" pitchFamily="2" charset="-122"/>
                <a:cs typeface="Arial Rounded MT Bold" panose="020F0704030504030204" charset="0"/>
              </a:rPr>
              <a:t> </a:t>
            </a:r>
            <a:r>
              <a:rPr kumimoji="0" lang="zh-CN" altLang="en-US" sz="1800" b="0" i="0" u="none" strike="noStrike" cap="none" normalizeH="0" baseline="0" dirty="0">
                <a:ln>
                  <a:noFill/>
                </a:ln>
                <a:solidFill>
                  <a:schemeClr val="tx1"/>
                </a:solidFill>
                <a:effectLst/>
                <a:latin typeface="Arial Rounded MT Bold" panose="020F0704030504030204" charset="0"/>
                <a:ea typeface="SimSun" panose="02010600030101010101" pitchFamily="2" charset="-122"/>
                <a:cs typeface="Arial Rounded MT Bold" panose="020F0704030504030204" charset="0"/>
              </a:rPr>
              <a:t>marketing and inventory </a:t>
            </a:r>
          </a:p>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chemeClr val="tx1"/>
                </a:solidFill>
                <a:effectLst/>
                <a:latin typeface="Arial Rounded MT Bold" panose="020F0704030504030204" charset="0"/>
                <a:ea typeface="SimSun" panose="02010600030101010101" pitchFamily="2" charset="-122"/>
                <a:cs typeface="Arial Rounded MT Bold" panose="020F0704030504030204" charset="0"/>
              </a:rPr>
              <a:t>strategies during off-peak months to </a:t>
            </a:r>
          </a:p>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chemeClr val="tx1"/>
                </a:solidFill>
                <a:effectLst/>
                <a:latin typeface="Arial Rounded MT Bold" panose="020F0704030504030204" charset="0"/>
                <a:ea typeface="SimSun" panose="02010600030101010101" pitchFamily="2" charset="-122"/>
                <a:cs typeface="Arial Rounded MT Bold" panose="020F0704030504030204" charset="0"/>
              </a:rPr>
              <a:t>sustain revenue</a:t>
            </a:r>
            <a:r>
              <a:rPr kumimoji="0" lang="en-IN" altLang="zh-CN" sz="1800" b="0" i="0" u="none" strike="noStrike" cap="none" normalizeH="0" baseline="0" dirty="0">
                <a:ln>
                  <a:noFill/>
                </a:ln>
                <a:solidFill>
                  <a:schemeClr val="tx1"/>
                </a:solidFill>
                <a:effectLst/>
                <a:latin typeface="Arial Rounded MT Bold" panose="020F0704030504030204" charset="0"/>
                <a:ea typeface="SimSun" panose="02010600030101010101" pitchFamily="2" charset="-122"/>
                <a:cs typeface="Arial Rounded MT Bold" panose="020F0704030504030204" charset="0"/>
              </a:rPr>
              <a:t>.</a:t>
            </a:r>
          </a:p>
        </p:txBody>
      </p:sp>
      <p:pic>
        <p:nvPicPr>
          <p:cNvPr id="6" name="Picture 5" descr="Screenshot 2024-09-23 042140"/>
          <p:cNvPicPr>
            <a:picLocks noChangeAspect="1"/>
          </p:cNvPicPr>
          <p:nvPr/>
        </p:nvPicPr>
        <p:blipFill>
          <a:blip r:embed="rId2"/>
          <a:stretch>
            <a:fillRect/>
          </a:stretch>
        </p:blipFill>
        <p:spPr>
          <a:xfrm>
            <a:off x="310515" y="665480"/>
            <a:ext cx="5582920" cy="5689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Rounded Rectangle 2"/>
          <p:cNvSpPr/>
          <p:nvPr/>
        </p:nvSpPr>
        <p:spPr>
          <a:xfrm>
            <a:off x="5014595" y="356870"/>
            <a:ext cx="6935470" cy="946150"/>
          </a:xfrm>
          <a:prstGeom prst="round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dirty="0">
                <a:ln>
                  <a:noFill/>
                </a:ln>
                <a:solidFill>
                  <a:schemeClr val="tx1"/>
                </a:solidFill>
                <a:effectLst/>
                <a:latin typeface="Arial Rounded MT Bold" panose="020F0704030504030204" charset="0"/>
                <a:ea typeface="SimSun" panose="02010600030101010101" pitchFamily="2" charset="-122"/>
                <a:cs typeface="Arial Rounded MT Bold" panose="020F0704030504030204" charset="0"/>
              </a:rPr>
              <a:t>Which customer segments generate the highest sales?</a:t>
            </a:r>
          </a:p>
        </p:txBody>
      </p:sp>
      <p:sp>
        <p:nvSpPr>
          <p:cNvPr id="2" name="Rounded Rectangle 1"/>
          <p:cNvSpPr/>
          <p:nvPr/>
        </p:nvSpPr>
        <p:spPr>
          <a:xfrm>
            <a:off x="5287645" y="1961515"/>
            <a:ext cx="6502400" cy="4156710"/>
          </a:xfrm>
          <a:prstGeom prst="roundRect">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p:spPr>
        <p:txBody>
          <a:bodyPr vert="horz" wrap="none" lIns="91440" tIns="45720" rIns="91440" bIns="45720" numCol="1" anchor="ctr" anchorCtr="0" compatLnSpc="1"/>
          <a:lstStyle/>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chemeClr val="tx1"/>
                </a:solidFill>
                <a:effectLst/>
                <a:latin typeface="Arial Rounded MT Bold" panose="020F0704030504030204" charset="0"/>
                <a:ea typeface="SimSun" panose="02010600030101010101" pitchFamily="2" charset="-122"/>
                <a:cs typeface="Arial Rounded MT Bold" panose="020F0704030504030204" charset="0"/>
              </a:rPr>
              <a:t>The "High Sales" customer segment contributes </a:t>
            </a:r>
          </a:p>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chemeClr val="tx1"/>
                </a:solidFill>
                <a:effectLst/>
                <a:latin typeface="Arial Rounded MT Bold" panose="020F0704030504030204" charset="0"/>
                <a:ea typeface="SimSun" panose="02010600030101010101" pitchFamily="2" charset="-122"/>
                <a:cs typeface="Arial Rounded MT Bold" panose="020F0704030504030204" charset="0"/>
              </a:rPr>
              <a:t>significantly to total sales, accounting for 63K, </a:t>
            </a:r>
          </a:p>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chemeClr val="tx1"/>
                </a:solidFill>
                <a:effectLst/>
                <a:latin typeface="Arial Rounded MT Bold" panose="020F0704030504030204" charset="0"/>
                <a:ea typeface="SimSun" panose="02010600030101010101" pitchFamily="2" charset="-122"/>
                <a:cs typeface="Arial Rounded MT Bold" panose="020F0704030504030204" charset="0"/>
              </a:rPr>
              <a:t>compared to the "Low Sales" segment which </a:t>
            </a:r>
          </a:p>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chemeClr val="tx1"/>
                </a:solidFill>
                <a:effectLst/>
                <a:latin typeface="Arial Rounded MT Bold" panose="020F0704030504030204" charset="0"/>
                <a:ea typeface="SimSun" panose="02010600030101010101" pitchFamily="2" charset="-122"/>
                <a:cs typeface="Arial Rounded MT Bold" panose="020F0704030504030204" charset="0"/>
              </a:rPr>
              <a:t>only contributes 4K. This stark contrast highlights </a:t>
            </a:r>
          </a:p>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chemeClr val="tx1"/>
                </a:solidFill>
                <a:effectLst/>
                <a:latin typeface="Arial Rounded MT Bold" panose="020F0704030504030204" charset="0"/>
                <a:ea typeface="SimSun" panose="02010600030101010101" pitchFamily="2" charset="-122"/>
                <a:cs typeface="Arial Rounded MT Bold" panose="020F0704030504030204" charset="0"/>
              </a:rPr>
              <a:t>the importance of focusing marketing and retention </a:t>
            </a:r>
          </a:p>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chemeClr val="tx1"/>
                </a:solidFill>
                <a:effectLst/>
                <a:latin typeface="Arial Rounded MT Bold" panose="020F0704030504030204" charset="0"/>
                <a:ea typeface="SimSun" panose="02010600030101010101" pitchFamily="2" charset="-122"/>
                <a:cs typeface="Arial Rounded MT Bold" panose="020F0704030504030204" charset="0"/>
              </a:rPr>
              <a:t>efforts on the "High Sales" segment to maximize </a:t>
            </a:r>
          </a:p>
          <a:p>
            <a:pPr marL="0" marR="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chemeClr val="tx1"/>
                </a:solidFill>
                <a:effectLst/>
                <a:latin typeface="Arial Rounded MT Bold" panose="020F0704030504030204" charset="0"/>
                <a:ea typeface="SimSun" panose="02010600030101010101" pitchFamily="2" charset="-122"/>
                <a:cs typeface="Arial Rounded MT Bold" panose="020F0704030504030204" charset="0"/>
              </a:rPr>
              <a:t>revenue potential.</a:t>
            </a:r>
          </a:p>
        </p:txBody>
      </p:sp>
      <p:pic>
        <p:nvPicPr>
          <p:cNvPr id="4" name="Picture 3" descr="Screenshot 2024-09-23 043759"/>
          <p:cNvPicPr>
            <a:picLocks noChangeAspect="1"/>
          </p:cNvPicPr>
          <p:nvPr/>
        </p:nvPicPr>
        <p:blipFill>
          <a:blip r:embed="rId2"/>
          <a:stretch>
            <a:fillRect/>
          </a:stretch>
        </p:blipFill>
        <p:spPr>
          <a:xfrm>
            <a:off x="238760" y="652145"/>
            <a:ext cx="4479925" cy="5592445"/>
          </a:xfrm>
          <a:prstGeom prst="rect">
            <a:avLst/>
          </a:prstGeom>
        </p:spPr>
      </p:pic>
    </p:spTree>
  </p:cSld>
  <p:clrMapOvr>
    <a:masterClrMapping/>
  </p:clrMapOvr>
</p:sld>
</file>

<file path=ppt/theme/theme1.xml><?xml version="1.0" encoding="utf-8"?>
<a:theme xmlns:a="http://schemas.openxmlformats.org/drawingml/2006/main" name="Green Color">
  <a:themeElements>
    <a:clrScheme name="Green Color 13">
      <a:dk1>
        <a:srgbClr val="000000"/>
      </a:dk1>
      <a:lt1>
        <a:srgbClr val="FFFFFF"/>
      </a:lt1>
      <a:dk2>
        <a:srgbClr val="000000"/>
      </a:dk2>
      <a:lt2>
        <a:srgbClr val="969696"/>
      </a:lt2>
      <a:accent1>
        <a:srgbClr val="009900"/>
      </a:accent1>
      <a:accent2>
        <a:srgbClr val="99CC00"/>
      </a:accent2>
      <a:accent3>
        <a:srgbClr val="FFFFFF"/>
      </a:accent3>
      <a:accent4>
        <a:srgbClr val="000000"/>
      </a:accent4>
      <a:accent5>
        <a:srgbClr val="AACAAA"/>
      </a:accent5>
      <a:accent6>
        <a:srgbClr val="8AB900"/>
      </a:accent6>
      <a:hlink>
        <a:srgbClr val="CC3300"/>
      </a:hlink>
      <a:folHlink>
        <a:srgbClr val="996600"/>
      </a:folHlink>
    </a:clrScheme>
    <a:fontScheme name="Green Color">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Green Colo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reen Colo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reen Colo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reen Colo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reen Colo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Green Colo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Green Colo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Green Colo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Green Colo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Green Colo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reen Colo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Green Colo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Green Color 13">
        <a:dk1>
          <a:srgbClr val="000000"/>
        </a:dk1>
        <a:lt1>
          <a:srgbClr val="FFFFFF"/>
        </a:lt1>
        <a:dk2>
          <a:srgbClr val="000000"/>
        </a:dk2>
        <a:lt2>
          <a:srgbClr val="969696"/>
        </a:lt2>
        <a:accent1>
          <a:srgbClr val="009900"/>
        </a:accent1>
        <a:accent2>
          <a:srgbClr val="99CC00"/>
        </a:accent2>
        <a:accent3>
          <a:srgbClr val="FFFFFF"/>
        </a:accent3>
        <a:accent4>
          <a:srgbClr val="000000"/>
        </a:accent4>
        <a:accent5>
          <a:srgbClr val="AACAAA"/>
        </a:accent5>
        <a:accent6>
          <a:srgbClr val="8AB900"/>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1101</TotalTime>
  <Words>2705</Words>
  <Application>Microsoft Office PowerPoint</Application>
  <PresentationFormat>Widescreen</PresentationFormat>
  <Paragraphs>92</Paragraphs>
  <Slides>43</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Arial Rounded MT Bold</vt:lpstr>
      <vt:lpstr>Calibri</vt:lpstr>
      <vt:lpstr>Green Color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monisha goswami</cp:lastModifiedBy>
  <cp:revision>130</cp:revision>
  <dcterms:created xsi:type="dcterms:W3CDTF">2014-11-03T08:29:00Z</dcterms:created>
  <dcterms:modified xsi:type="dcterms:W3CDTF">2024-09-24T08:22:13Z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ame">
    <vt:lpwstr>4XcTMlnklC59949.ppt</vt:lpwstr>
  </property>
  <property fmtid="{D5CDD505-2E9C-101B-9397-08002B2CF9AE}" pid="3" name="fileid">
    <vt:lpwstr>518304</vt:lpwstr>
  </property>
  <property fmtid="{D5CDD505-2E9C-101B-9397-08002B2CF9AE}" pid="4" name="KSOProductBuildVer">
    <vt:lpwstr>1033-12.2.0.13472</vt:lpwstr>
  </property>
  <property fmtid="{D5CDD505-2E9C-101B-9397-08002B2CF9AE}" pid="5" name="ICV">
    <vt:lpwstr>8F191B91944B4A1680AEF491D8FDBFE5_13</vt:lpwstr>
  </property>
</Properties>
</file>